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8">
  <p:sldMasterIdLst>
    <p:sldMasterId id="2147483648" r:id="rId1"/>
    <p:sldMasterId id="2147483668" r:id="rId2"/>
  </p:sldMasterIdLst>
  <p:notesMasterIdLst>
    <p:notesMasterId r:id="rId44"/>
  </p:notesMasterIdLst>
  <p:sldIdLst>
    <p:sldId id="258" r:id="rId3"/>
    <p:sldId id="336" r:id="rId4"/>
    <p:sldId id="261" r:id="rId5"/>
    <p:sldId id="276" r:id="rId6"/>
    <p:sldId id="262" r:id="rId7"/>
    <p:sldId id="272" r:id="rId8"/>
    <p:sldId id="343" r:id="rId9"/>
    <p:sldId id="344" r:id="rId10"/>
    <p:sldId id="263" r:id="rId11"/>
    <p:sldId id="345" r:id="rId12"/>
    <p:sldId id="340" r:id="rId13"/>
    <p:sldId id="368" r:id="rId14"/>
    <p:sldId id="369" r:id="rId15"/>
    <p:sldId id="341" r:id="rId16"/>
    <p:sldId id="337" r:id="rId17"/>
    <p:sldId id="293" r:id="rId18"/>
    <p:sldId id="296" r:id="rId19"/>
    <p:sldId id="347" r:id="rId20"/>
    <p:sldId id="350" r:id="rId21"/>
    <p:sldId id="346" r:id="rId22"/>
    <p:sldId id="349" r:id="rId23"/>
    <p:sldId id="351" r:id="rId24"/>
    <p:sldId id="352" r:id="rId25"/>
    <p:sldId id="353" r:id="rId26"/>
    <p:sldId id="354" r:id="rId27"/>
    <p:sldId id="307" r:id="rId28"/>
    <p:sldId id="355" r:id="rId29"/>
    <p:sldId id="358" r:id="rId30"/>
    <p:sldId id="360" r:id="rId31"/>
    <p:sldId id="361" r:id="rId32"/>
    <p:sldId id="362" r:id="rId33"/>
    <p:sldId id="363" r:id="rId34"/>
    <p:sldId id="364" r:id="rId35"/>
    <p:sldId id="365" r:id="rId36"/>
    <p:sldId id="367" r:id="rId37"/>
    <p:sldId id="264" r:id="rId38"/>
    <p:sldId id="274" r:id="rId39"/>
    <p:sldId id="335" r:id="rId40"/>
    <p:sldId id="265" r:id="rId41"/>
    <p:sldId id="275" r:id="rId42"/>
    <p:sldId id="366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85CB106-6C5F-43A1-90DB-0C8C812D3B6E}">
          <p14:sldIdLst>
            <p14:sldId id="258"/>
            <p14:sldId id="336"/>
          </p14:sldIdLst>
        </p14:section>
        <p14:section name="研究背景与意义" id="{54D01B54-E91D-4142-BDD4-05FA54A280BE}">
          <p14:sldIdLst>
            <p14:sldId id="261"/>
            <p14:sldId id="276"/>
          </p14:sldIdLst>
        </p14:section>
        <p14:section name="相关知识" id="{E3653E42-BF27-4456-8E79-21754520D493}">
          <p14:sldIdLst>
            <p14:sldId id="262"/>
            <p14:sldId id="272"/>
            <p14:sldId id="343"/>
            <p14:sldId id="344"/>
          </p14:sldIdLst>
        </p14:section>
        <p14:section name="研究内容" id="{705181BA-2C18-42ED-A350-4DF556AC900B}">
          <p14:sldIdLst>
            <p14:sldId id="263"/>
            <p14:sldId id="345"/>
            <p14:sldId id="340"/>
            <p14:sldId id="368"/>
            <p14:sldId id="369"/>
            <p14:sldId id="341"/>
            <p14:sldId id="337"/>
            <p14:sldId id="293"/>
            <p14:sldId id="296"/>
            <p14:sldId id="347"/>
            <p14:sldId id="350"/>
            <p14:sldId id="346"/>
            <p14:sldId id="349"/>
            <p14:sldId id="351"/>
            <p14:sldId id="352"/>
            <p14:sldId id="353"/>
            <p14:sldId id="354"/>
            <p14:sldId id="307"/>
            <p14:sldId id="355"/>
            <p14:sldId id="358"/>
            <p14:sldId id="360"/>
            <p14:sldId id="361"/>
            <p14:sldId id="362"/>
            <p14:sldId id="363"/>
            <p14:sldId id="364"/>
            <p14:sldId id="365"/>
            <p14:sldId id="367"/>
          </p14:sldIdLst>
        </p14:section>
        <p14:section name="总结与展望" id="{A5D5A3B9-697B-4617-BB18-CE63F834CB62}">
          <p14:sldIdLst>
            <p14:sldId id="264"/>
            <p14:sldId id="274"/>
            <p14:sldId id="335"/>
          </p14:sldIdLst>
        </p14:section>
        <p14:section name="科研成果" id="{A5589037-E5B8-46FE-B77C-5E0B2D752913}">
          <p14:sldIdLst>
            <p14:sldId id="265"/>
            <p14:sldId id="275"/>
            <p14:sldId id="3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0" autoAdjust="0"/>
    <p:restoredTop sz="94322" autoAdjust="0"/>
  </p:normalViewPr>
  <p:slideViewPr>
    <p:cSldViewPr snapToGrid="0">
      <p:cViewPr varScale="1">
        <p:scale>
          <a:sx n="107" d="100"/>
          <a:sy n="107" d="100"/>
        </p:scale>
        <p:origin x="13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2A709-7B3E-4D0D-A5A0-ACAA957A285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5F8EAC-A0FE-4A57-A8D8-B029DD852F21}">
      <dgm:prSet phldrT="[文本]"/>
      <dgm:spPr/>
      <dgm:t>
        <a:bodyPr/>
        <a:lstStyle/>
        <a:p>
          <a:r>
            <a:rPr lang="zh-CN" altLang="en-US" dirty="0"/>
            <a:t>防御</a:t>
          </a:r>
        </a:p>
      </dgm:t>
    </dgm:pt>
    <dgm:pt modelId="{A7212568-6281-4DF6-BE37-A0C52C9BBDAA}" type="parTrans" cxnId="{928E63E5-09D0-4B72-9055-6F6402F03D09}">
      <dgm:prSet/>
      <dgm:spPr/>
      <dgm:t>
        <a:bodyPr/>
        <a:lstStyle/>
        <a:p>
          <a:endParaRPr lang="zh-CN" altLang="en-US"/>
        </a:p>
      </dgm:t>
    </dgm:pt>
    <dgm:pt modelId="{E6C7890A-E0B3-4230-8386-2D06617D0180}" type="sibTrans" cxnId="{928E63E5-09D0-4B72-9055-6F6402F03D09}">
      <dgm:prSet/>
      <dgm:spPr/>
      <dgm:t>
        <a:bodyPr/>
        <a:lstStyle/>
        <a:p>
          <a:endParaRPr lang="zh-CN" altLang="en-US"/>
        </a:p>
      </dgm:t>
    </dgm:pt>
    <dgm:pt modelId="{A3503915-D061-4AAE-AAEF-B891CCA9C19E}">
      <dgm:prSet phldrT="[文本]"/>
      <dgm:spPr/>
      <dgm:t>
        <a:bodyPr/>
        <a:lstStyle/>
        <a:p>
          <a:r>
            <a:rPr lang="zh-CN" altLang="en-US" dirty="0"/>
            <a:t>对抗训练</a:t>
          </a:r>
        </a:p>
      </dgm:t>
    </dgm:pt>
    <dgm:pt modelId="{98DAB1FA-5753-4431-92A9-88313518B977}" type="parTrans" cxnId="{447A9DA7-30F3-4B83-8B48-167D0921AB59}">
      <dgm:prSet/>
      <dgm:spPr/>
      <dgm:t>
        <a:bodyPr/>
        <a:lstStyle/>
        <a:p>
          <a:endParaRPr lang="zh-CN" altLang="en-US"/>
        </a:p>
      </dgm:t>
    </dgm:pt>
    <dgm:pt modelId="{9EF50C57-278D-4547-B160-5643A2D2116B}" type="sibTrans" cxnId="{447A9DA7-30F3-4B83-8B48-167D0921AB59}">
      <dgm:prSet/>
      <dgm:spPr/>
      <dgm:t>
        <a:bodyPr/>
        <a:lstStyle/>
        <a:p>
          <a:endParaRPr lang="zh-CN" altLang="en-US"/>
        </a:p>
      </dgm:t>
    </dgm:pt>
    <dgm:pt modelId="{2CFB9AED-56E8-4D24-819F-F71DCEFA2AF0}">
      <dgm:prSet phldrT="[文本]"/>
      <dgm:spPr/>
      <dgm:t>
        <a:bodyPr/>
        <a:lstStyle/>
        <a:p>
          <a:r>
            <a:rPr lang="zh-CN" altLang="en-US" dirty="0"/>
            <a:t>基于预处理</a:t>
          </a:r>
        </a:p>
      </dgm:t>
    </dgm:pt>
    <dgm:pt modelId="{DF3F9743-075B-4CD8-9CFC-69735FE55B2A}" type="parTrans" cxnId="{1143F286-5F78-4DCD-9A33-79001F91DA7B}">
      <dgm:prSet/>
      <dgm:spPr/>
      <dgm:t>
        <a:bodyPr/>
        <a:lstStyle/>
        <a:p>
          <a:endParaRPr lang="zh-CN" altLang="en-US"/>
        </a:p>
      </dgm:t>
    </dgm:pt>
    <dgm:pt modelId="{E9D00C18-6308-4562-93F5-3A74152D14F4}" type="sibTrans" cxnId="{1143F286-5F78-4DCD-9A33-79001F91DA7B}">
      <dgm:prSet/>
      <dgm:spPr/>
      <dgm:t>
        <a:bodyPr/>
        <a:lstStyle/>
        <a:p>
          <a:endParaRPr lang="zh-CN" altLang="en-US"/>
        </a:p>
      </dgm:t>
    </dgm:pt>
    <dgm:pt modelId="{B5670049-76DD-4526-9A3F-8D2CDE964339}">
      <dgm:prSet phldrT="[文本]"/>
      <dgm:spPr/>
      <dgm:t>
        <a:bodyPr/>
        <a:lstStyle/>
        <a:p>
          <a:r>
            <a:rPr lang="zh-CN" altLang="en-US" dirty="0"/>
            <a:t>对抗检测</a:t>
          </a:r>
        </a:p>
      </dgm:t>
    </dgm:pt>
    <dgm:pt modelId="{EC25C03B-958D-40E9-B37B-948A2D28B71D}" type="parTrans" cxnId="{F58EE609-1A55-47D2-B300-B38DE4CE34CE}">
      <dgm:prSet/>
      <dgm:spPr/>
      <dgm:t>
        <a:bodyPr/>
        <a:lstStyle/>
        <a:p>
          <a:endParaRPr lang="zh-CN" altLang="en-US"/>
        </a:p>
      </dgm:t>
    </dgm:pt>
    <dgm:pt modelId="{C3D431B0-13B7-4645-8CD2-072A5F2C3153}" type="sibTrans" cxnId="{F58EE609-1A55-47D2-B300-B38DE4CE34CE}">
      <dgm:prSet/>
      <dgm:spPr/>
      <dgm:t>
        <a:bodyPr/>
        <a:lstStyle/>
        <a:p>
          <a:endParaRPr lang="zh-CN" altLang="en-US"/>
        </a:p>
      </dgm:t>
    </dgm:pt>
    <dgm:pt modelId="{193A1B6B-BB00-4DFF-9715-EE2FFA6BF6B1}" type="pres">
      <dgm:prSet presAssocID="{0FE2A709-7B3E-4D0D-A5A0-ACAA957A285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1690B8-BA62-45D2-A7FC-D6E75AA0B6BF}" type="pres">
      <dgm:prSet presAssocID="{F65F8EAC-A0FE-4A57-A8D8-B029DD852F21}" presName="hierRoot1" presStyleCnt="0"/>
      <dgm:spPr/>
    </dgm:pt>
    <dgm:pt modelId="{1F69495D-70B8-416F-BABB-950463C86A87}" type="pres">
      <dgm:prSet presAssocID="{F65F8EAC-A0FE-4A57-A8D8-B029DD852F21}" presName="composite" presStyleCnt="0"/>
      <dgm:spPr/>
    </dgm:pt>
    <dgm:pt modelId="{26C5CD5D-C9EC-43DE-9D70-EDE0F2FF0890}" type="pres">
      <dgm:prSet presAssocID="{F65F8EAC-A0FE-4A57-A8D8-B029DD852F21}" presName="background" presStyleLbl="node0" presStyleIdx="0" presStyleCnt="1"/>
      <dgm:spPr/>
    </dgm:pt>
    <dgm:pt modelId="{A4EC089A-20F4-4E7B-A873-EB63B3CCCA5C}" type="pres">
      <dgm:prSet presAssocID="{F65F8EAC-A0FE-4A57-A8D8-B029DD852F21}" presName="text" presStyleLbl="fgAcc0" presStyleIdx="0" presStyleCnt="1">
        <dgm:presLayoutVars>
          <dgm:chPref val="3"/>
        </dgm:presLayoutVars>
      </dgm:prSet>
      <dgm:spPr/>
    </dgm:pt>
    <dgm:pt modelId="{D0D0725A-C045-4A15-82DD-8EE2D7DBF068}" type="pres">
      <dgm:prSet presAssocID="{F65F8EAC-A0FE-4A57-A8D8-B029DD852F21}" presName="hierChild2" presStyleCnt="0"/>
      <dgm:spPr/>
    </dgm:pt>
    <dgm:pt modelId="{750FE59F-EA4D-40B2-A7EA-0D23B341B127}" type="pres">
      <dgm:prSet presAssocID="{98DAB1FA-5753-4431-92A9-88313518B977}" presName="Name10" presStyleLbl="parChTrans1D2" presStyleIdx="0" presStyleCnt="3"/>
      <dgm:spPr/>
    </dgm:pt>
    <dgm:pt modelId="{C8AF5E8C-21D2-48B5-BB4B-563DB9A55A87}" type="pres">
      <dgm:prSet presAssocID="{A3503915-D061-4AAE-AAEF-B891CCA9C19E}" presName="hierRoot2" presStyleCnt="0"/>
      <dgm:spPr/>
    </dgm:pt>
    <dgm:pt modelId="{FACDF899-8B88-45CB-848F-F73DA7BC7AE6}" type="pres">
      <dgm:prSet presAssocID="{A3503915-D061-4AAE-AAEF-B891CCA9C19E}" presName="composite2" presStyleCnt="0"/>
      <dgm:spPr/>
    </dgm:pt>
    <dgm:pt modelId="{4E6BDB00-F1BF-4D42-A893-C9AD0C7CC8C8}" type="pres">
      <dgm:prSet presAssocID="{A3503915-D061-4AAE-AAEF-B891CCA9C19E}" presName="background2" presStyleLbl="node2" presStyleIdx="0" presStyleCnt="3"/>
      <dgm:spPr/>
    </dgm:pt>
    <dgm:pt modelId="{EDF6B778-CD29-4C94-88EE-2E92DFAFE663}" type="pres">
      <dgm:prSet presAssocID="{A3503915-D061-4AAE-AAEF-B891CCA9C19E}" presName="text2" presStyleLbl="fgAcc2" presStyleIdx="0" presStyleCnt="3">
        <dgm:presLayoutVars>
          <dgm:chPref val="3"/>
        </dgm:presLayoutVars>
      </dgm:prSet>
      <dgm:spPr/>
    </dgm:pt>
    <dgm:pt modelId="{23DCDB2F-9D20-4F5D-A7B7-F72E45CEA8B5}" type="pres">
      <dgm:prSet presAssocID="{A3503915-D061-4AAE-AAEF-B891CCA9C19E}" presName="hierChild3" presStyleCnt="0"/>
      <dgm:spPr/>
    </dgm:pt>
    <dgm:pt modelId="{68D93B2A-6A3A-49E0-A22F-84C7C630DC79}" type="pres">
      <dgm:prSet presAssocID="{DF3F9743-075B-4CD8-9CFC-69735FE55B2A}" presName="Name10" presStyleLbl="parChTrans1D2" presStyleIdx="1" presStyleCnt="3"/>
      <dgm:spPr/>
    </dgm:pt>
    <dgm:pt modelId="{B2CFECA0-35CD-459F-8D45-2BAFF63F94E7}" type="pres">
      <dgm:prSet presAssocID="{2CFB9AED-56E8-4D24-819F-F71DCEFA2AF0}" presName="hierRoot2" presStyleCnt="0"/>
      <dgm:spPr/>
    </dgm:pt>
    <dgm:pt modelId="{1C1FFBC1-F4F3-4F5D-93BE-058E26CE6242}" type="pres">
      <dgm:prSet presAssocID="{2CFB9AED-56E8-4D24-819F-F71DCEFA2AF0}" presName="composite2" presStyleCnt="0"/>
      <dgm:spPr/>
    </dgm:pt>
    <dgm:pt modelId="{4F87E1A0-0FCB-4890-B4E8-73A68B84C0B5}" type="pres">
      <dgm:prSet presAssocID="{2CFB9AED-56E8-4D24-819F-F71DCEFA2AF0}" presName="background2" presStyleLbl="node2" presStyleIdx="1" presStyleCnt="3"/>
      <dgm:spPr/>
    </dgm:pt>
    <dgm:pt modelId="{3AF106CF-CFF7-4DF7-B972-EF19DD2E7D3F}" type="pres">
      <dgm:prSet presAssocID="{2CFB9AED-56E8-4D24-819F-F71DCEFA2AF0}" presName="text2" presStyleLbl="fgAcc2" presStyleIdx="1" presStyleCnt="3">
        <dgm:presLayoutVars>
          <dgm:chPref val="3"/>
        </dgm:presLayoutVars>
      </dgm:prSet>
      <dgm:spPr/>
    </dgm:pt>
    <dgm:pt modelId="{3A72521B-AC5D-4C7D-A763-B35A032203A0}" type="pres">
      <dgm:prSet presAssocID="{2CFB9AED-56E8-4D24-819F-F71DCEFA2AF0}" presName="hierChild3" presStyleCnt="0"/>
      <dgm:spPr/>
    </dgm:pt>
    <dgm:pt modelId="{236CFEF7-AB1D-4C11-9F1B-A6E301508195}" type="pres">
      <dgm:prSet presAssocID="{EC25C03B-958D-40E9-B37B-948A2D28B71D}" presName="Name10" presStyleLbl="parChTrans1D2" presStyleIdx="2" presStyleCnt="3"/>
      <dgm:spPr/>
    </dgm:pt>
    <dgm:pt modelId="{F1CF9076-5564-4E8E-9657-994E3093296D}" type="pres">
      <dgm:prSet presAssocID="{B5670049-76DD-4526-9A3F-8D2CDE964339}" presName="hierRoot2" presStyleCnt="0"/>
      <dgm:spPr/>
    </dgm:pt>
    <dgm:pt modelId="{CF37F48E-FC66-4870-8904-209C30DD491A}" type="pres">
      <dgm:prSet presAssocID="{B5670049-76DD-4526-9A3F-8D2CDE964339}" presName="composite2" presStyleCnt="0"/>
      <dgm:spPr/>
    </dgm:pt>
    <dgm:pt modelId="{2363D05F-3843-4540-AD7C-5A179D420008}" type="pres">
      <dgm:prSet presAssocID="{B5670049-76DD-4526-9A3F-8D2CDE964339}" presName="background2" presStyleLbl="node2" presStyleIdx="2" presStyleCnt="3"/>
      <dgm:spPr/>
    </dgm:pt>
    <dgm:pt modelId="{7CFD7812-2560-4646-ACBC-16626F04CD3D}" type="pres">
      <dgm:prSet presAssocID="{B5670049-76DD-4526-9A3F-8D2CDE964339}" presName="text2" presStyleLbl="fgAcc2" presStyleIdx="2" presStyleCnt="3">
        <dgm:presLayoutVars>
          <dgm:chPref val="3"/>
        </dgm:presLayoutVars>
      </dgm:prSet>
      <dgm:spPr/>
    </dgm:pt>
    <dgm:pt modelId="{D03B114A-803D-42A4-B23F-396F60716658}" type="pres">
      <dgm:prSet presAssocID="{B5670049-76DD-4526-9A3F-8D2CDE964339}" presName="hierChild3" presStyleCnt="0"/>
      <dgm:spPr/>
    </dgm:pt>
  </dgm:ptLst>
  <dgm:cxnLst>
    <dgm:cxn modelId="{F58EE609-1A55-47D2-B300-B38DE4CE34CE}" srcId="{F65F8EAC-A0FE-4A57-A8D8-B029DD852F21}" destId="{B5670049-76DD-4526-9A3F-8D2CDE964339}" srcOrd="2" destOrd="0" parTransId="{EC25C03B-958D-40E9-B37B-948A2D28B71D}" sibTransId="{C3D431B0-13B7-4645-8CD2-072A5F2C3153}"/>
    <dgm:cxn modelId="{283AA15D-E2F5-4074-811A-EF6A80CE4EFF}" type="presOf" srcId="{A3503915-D061-4AAE-AAEF-B891CCA9C19E}" destId="{EDF6B778-CD29-4C94-88EE-2E92DFAFE663}" srcOrd="0" destOrd="0" presId="urn:microsoft.com/office/officeart/2005/8/layout/hierarchy1"/>
    <dgm:cxn modelId="{D1213553-A27C-47B5-AA3D-D2694C60AB4B}" type="presOf" srcId="{0FE2A709-7B3E-4D0D-A5A0-ACAA957A2855}" destId="{193A1B6B-BB00-4DFF-9715-EE2FFA6BF6B1}" srcOrd="0" destOrd="0" presId="urn:microsoft.com/office/officeart/2005/8/layout/hierarchy1"/>
    <dgm:cxn modelId="{1143F286-5F78-4DCD-9A33-79001F91DA7B}" srcId="{F65F8EAC-A0FE-4A57-A8D8-B029DD852F21}" destId="{2CFB9AED-56E8-4D24-819F-F71DCEFA2AF0}" srcOrd="1" destOrd="0" parTransId="{DF3F9743-075B-4CD8-9CFC-69735FE55B2A}" sibTransId="{E9D00C18-6308-4562-93F5-3A74152D14F4}"/>
    <dgm:cxn modelId="{990CEC8D-DCCD-42C6-842D-82A9C1181E4C}" type="presOf" srcId="{98DAB1FA-5753-4431-92A9-88313518B977}" destId="{750FE59F-EA4D-40B2-A7EA-0D23B341B127}" srcOrd="0" destOrd="0" presId="urn:microsoft.com/office/officeart/2005/8/layout/hierarchy1"/>
    <dgm:cxn modelId="{54B3C099-1EEC-4A70-9FC2-71FE219A5ADF}" type="presOf" srcId="{DF3F9743-075B-4CD8-9CFC-69735FE55B2A}" destId="{68D93B2A-6A3A-49E0-A22F-84C7C630DC79}" srcOrd="0" destOrd="0" presId="urn:microsoft.com/office/officeart/2005/8/layout/hierarchy1"/>
    <dgm:cxn modelId="{7E5E94A5-003B-4B9E-A341-71F3748F7D72}" type="presOf" srcId="{EC25C03B-958D-40E9-B37B-948A2D28B71D}" destId="{236CFEF7-AB1D-4C11-9F1B-A6E301508195}" srcOrd="0" destOrd="0" presId="urn:microsoft.com/office/officeart/2005/8/layout/hierarchy1"/>
    <dgm:cxn modelId="{447A9DA7-30F3-4B83-8B48-167D0921AB59}" srcId="{F65F8EAC-A0FE-4A57-A8D8-B029DD852F21}" destId="{A3503915-D061-4AAE-AAEF-B891CCA9C19E}" srcOrd="0" destOrd="0" parTransId="{98DAB1FA-5753-4431-92A9-88313518B977}" sibTransId="{9EF50C57-278D-4547-B160-5643A2D2116B}"/>
    <dgm:cxn modelId="{8559E4D0-F1B4-493C-85F7-3967137C21E3}" type="presOf" srcId="{B5670049-76DD-4526-9A3F-8D2CDE964339}" destId="{7CFD7812-2560-4646-ACBC-16626F04CD3D}" srcOrd="0" destOrd="0" presId="urn:microsoft.com/office/officeart/2005/8/layout/hierarchy1"/>
    <dgm:cxn modelId="{0FD6D7D3-0890-46D3-8D25-A90F3251D914}" type="presOf" srcId="{2CFB9AED-56E8-4D24-819F-F71DCEFA2AF0}" destId="{3AF106CF-CFF7-4DF7-B972-EF19DD2E7D3F}" srcOrd="0" destOrd="0" presId="urn:microsoft.com/office/officeart/2005/8/layout/hierarchy1"/>
    <dgm:cxn modelId="{928E63E5-09D0-4B72-9055-6F6402F03D09}" srcId="{0FE2A709-7B3E-4D0D-A5A0-ACAA957A2855}" destId="{F65F8EAC-A0FE-4A57-A8D8-B029DD852F21}" srcOrd="0" destOrd="0" parTransId="{A7212568-6281-4DF6-BE37-A0C52C9BBDAA}" sibTransId="{E6C7890A-E0B3-4230-8386-2D06617D0180}"/>
    <dgm:cxn modelId="{85C977FF-CDE6-4321-B6C2-9FC9BF4F25E2}" type="presOf" srcId="{F65F8EAC-A0FE-4A57-A8D8-B029DD852F21}" destId="{A4EC089A-20F4-4E7B-A873-EB63B3CCCA5C}" srcOrd="0" destOrd="0" presId="urn:microsoft.com/office/officeart/2005/8/layout/hierarchy1"/>
    <dgm:cxn modelId="{5A9010E5-EEF9-46A8-B8F9-9C3F6778B2B6}" type="presParOf" srcId="{193A1B6B-BB00-4DFF-9715-EE2FFA6BF6B1}" destId="{681690B8-BA62-45D2-A7FC-D6E75AA0B6BF}" srcOrd="0" destOrd="0" presId="urn:microsoft.com/office/officeart/2005/8/layout/hierarchy1"/>
    <dgm:cxn modelId="{5CFDA5F4-9C38-4C8F-ACC8-BD9C2758B2CB}" type="presParOf" srcId="{681690B8-BA62-45D2-A7FC-D6E75AA0B6BF}" destId="{1F69495D-70B8-416F-BABB-950463C86A87}" srcOrd="0" destOrd="0" presId="urn:microsoft.com/office/officeart/2005/8/layout/hierarchy1"/>
    <dgm:cxn modelId="{D2823E15-1BA4-4BA5-B8F9-A8C716762241}" type="presParOf" srcId="{1F69495D-70B8-416F-BABB-950463C86A87}" destId="{26C5CD5D-C9EC-43DE-9D70-EDE0F2FF0890}" srcOrd="0" destOrd="0" presId="urn:microsoft.com/office/officeart/2005/8/layout/hierarchy1"/>
    <dgm:cxn modelId="{06A31495-91E1-46BC-9863-FB816B88C7A3}" type="presParOf" srcId="{1F69495D-70B8-416F-BABB-950463C86A87}" destId="{A4EC089A-20F4-4E7B-A873-EB63B3CCCA5C}" srcOrd="1" destOrd="0" presId="urn:microsoft.com/office/officeart/2005/8/layout/hierarchy1"/>
    <dgm:cxn modelId="{4C820068-5DDE-4094-9F38-CB3E6E2332F9}" type="presParOf" srcId="{681690B8-BA62-45D2-A7FC-D6E75AA0B6BF}" destId="{D0D0725A-C045-4A15-82DD-8EE2D7DBF068}" srcOrd="1" destOrd="0" presId="urn:microsoft.com/office/officeart/2005/8/layout/hierarchy1"/>
    <dgm:cxn modelId="{03FBBF17-AFC8-44D3-A9FD-3317A9709AF3}" type="presParOf" srcId="{D0D0725A-C045-4A15-82DD-8EE2D7DBF068}" destId="{750FE59F-EA4D-40B2-A7EA-0D23B341B127}" srcOrd="0" destOrd="0" presId="urn:microsoft.com/office/officeart/2005/8/layout/hierarchy1"/>
    <dgm:cxn modelId="{45427586-A678-4CE7-ACA8-48C50903E0CC}" type="presParOf" srcId="{D0D0725A-C045-4A15-82DD-8EE2D7DBF068}" destId="{C8AF5E8C-21D2-48B5-BB4B-563DB9A55A87}" srcOrd="1" destOrd="0" presId="urn:microsoft.com/office/officeart/2005/8/layout/hierarchy1"/>
    <dgm:cxn modelId="{DD05C138-F24B-4522-AE25-E3A6C0139E47}" type="presParOf" srcId="{C8AF5E8C-21D2-48B5-BB4B-563DB9A55A87}" destId="{FACDF899-8B88-45CB-848F-F73DA7BC7AE6}" srcOrd="0" destOrd="0" presId="urn:microsoft.com/office/officeart/2005/8/layout/hierarchy1"/>
    <dgm:cxn modelId="{C80511DA-9BBB-4C91-A1F4-CAE0E59D50AB}" type="presParOf" srcId="{FACDF899-8B88-45CB-848F-F73DA7BC7AE6}" destId="{4E6BDB00-F1BF-4D42-A893-C9AD0C7CC8C8}" srcOrd="0" destOrd="0" presId="urn:microsoft.com/office/officeart/2005/8/layout/hierarchy1"/>
    <dgm:cxn modelId="{D1FF3D40-F197-4A4F-B3B8-38D6C4D5B7A0}" type="presParOf" srcId="{FACDF899-8B88-45CB-848F-F73DA7BC7AE6}" destId="{EDF6B778-CD29-4C94-88EE-2E92DFAFE663}" srcOrd="1" destOrd="0" presId="urn:microsoft.com/office/officeart/2005/8/layout/hierarchy1"/>
    <dgm:cxn modelId="{C5F3779F-F936-401B-A235-29086CB33555}" type="presParOf" srcId="{C8AF5E8C-21D2-48B5-BB4B-563DB9A55A87}" destId="{23DCDB2F-9D20-4F5D-A7B7-F72E45CEA8B5}" srcOrd="1" destOrd="0" presId="urn:microsoft.com/office/officeart/2005/8/layout/hierarchy1"/>
    <dgm:cxn modelId="{6EEFB5A7-0AA0-4B30-90BE-B731D901A0A5}" type="presParOf" srcId="{D0D0725A-C045-4A15-82DD-8EE2D7DBF068}" destId="{68D93B2A-6A3A-49E0-A22F-84C7C630DC79}" srcOrd="2" destOrd="0" presId="urn:microsoft.com/office/officeart/2005/8/layout/hierarchy1"/>
    <dgm:cxn modelId="{552EFAA5-C087-415B-A17A-035231C37FF3}" type="presParOf" srcId="{D0D0725A-C045-4A15-82DD-8EE2D7DBF068}" destId="{B2CFECA0-35CD-459F-8D45-2BAFF63F94E7}" srcOrd="3" destOrd="0" presId="urn:microsoft.com/office/officeart/2005/8/layout/hierarchy1"/>
    <dgm:cxn modelId="{17153B1F-7125-42D6-9AA7-339BC7EF626B}" type="presParOf" srcId="{B2CFECA0-35CD-459F-8D45-2BAFF63F94E7}" destId="{1C1FFBC1-F4F3-4F5D-93BE-058E26CE6242}" srcOrd="0" destOrd="0" presId="urn:microsoft.com/office/officeart/2005/8/layout/hierarchy1"/>
    <dgm:cxn modelId="{0AAC45E3-625D-4067-9E39-0F3A34A18D0A}" type="presParOf" srcId="{1C1FFBC1-F4F3-4F5D-93BE-058E26CE6242}" destId="{4F87E1A0-0FCB-4890-B4E8-73A68B84C0B5}" srcOrd="0" destOrd="0" presId="urn:microsoft.com/office/officeart/2005/8/layout/hierarchy1"/>
    <dgm:cxn modelId="{D1A5F547-E492-43E2-AC59-B516976D04B0}" type="presParOf" srcId="{1C1FFBC1-F4F3-4F5D-93BE-058E26CE6242}" destId="{3AF106CF-CFF7-4DF7-B972-EF19DD2E7D3F}" srcOrd="1" destOrd="0" presId="urn:microsoft.com/office/officeart/2005/8/layout/hierarchy1"/>
    <dgm:cxn modelId="{10A5ED1A-B110-4F6F-B094-A3B23B27209D}" type="presParOf" srcId="{B2CFECA0-35CD-459F-8D45-2BAFF63F94E7}" destId="{3A72521B-AC5D-4C7D-A763-B35A032203A0}" srcOrd="1" destOrd="0" presId="urn:microsoft.com/office/officeart/2005/8/layout/hierarchy1"/>
    <dgm:cxn modelId="{9B94C16F-2D1E-41BC-904B-8F64752A6438}" type="presParOf" srcId="{D0D0725A-C045-4A15-82DD-8EE2D7DBF068}" destId="{236CFEF7-AB1D-4C11-9F1B-A6E301508195}" srcOrd="4" destOrd="0" presId="urn:microsoft.com/office/officeart/2005/8/layout/hierarchy1"/>
    <dgm:cxn modelId="{61F38581-6780-4CA5-B131-C43C6A3E2106}" type="presParOf" srcId="{D0D0725A-C045-4A15-82DD-8EE2D7DBF068}" destId="{F1CF9076-5564-4E8E-9657-994E3093296D}" srcOrd="5" destOrd="0" presId="urn:microsoft.com/office/officeart/2005/8/layout/hierarchy1"/>
    <dgm:cxn modelId="{D008E2B5-4051-475C-8B91-42EF6A1A69E3}" type="presParOf" srcId="{F1CF9076-5564-4E8E-9657-994E3093296D}" destId="{CF37F48E-FC66-4870-8904-209C30DD491A}" srcOrd="0" destOrd="0" presId="urn:microsoft.com/office/officeart/2005/8/layout/hierarchy1"/>
    <dgm:cxn modelId="{5DC64257-F282-4B84-A660-906F2799BBB6}" type="presParOf" srcId="{CF37F48E-FC66-4870-8904-209C30DD491A}" destId="{2363D05F-3843-4540-AD7C-5A179D420008}" srcOrd="0" destOrd="0" presId="urn:microsoft.com/office/officeart/2005/8/layout/hierarchy1"/>
    <dgm:cxn modelId="{3E3A3D07-E968-4AB7-8F44-147D5DBF3B5D}" type="presParOf" srcId="{CF37F48E-FC66-4870-8904-209C30DD491A}" destId="{7CFD7812-2560-4646-ACBC-16626F04CD3D}" srcOrd="1" destOrd="0" presId="urn:microsoft.com/office/officeart/2005/8/layout/hierarchy1"/>
    <dgm:cxn modelId="{526AA96A-DDD3-45C2-B8B7-F1AE990B456C}" type="presParOf" srcId="{F1CF9076-5564-4E8E-9657-994E3093296D}" destId="{D03B114A-803D-42A4-B23F-396F607166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E2A709-7B3E-4D0D-A5A0-ACAA957A285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5F8EAC-A0FE-4A57-A8D8-B029DD852F21}">
      <dgm:prSet phldrT="[文本]"/>
      <dgm:spPr/>
      <dgm:t>
        <a:bodyPr/>
        <a:lstStyle/>
        <a:p>
          <a:r>
            <a:rPr lang="zh-CN" altLang="en-US" dirty="0"/>
            <a:t>攻击</a:t>
          </a:r>
        </a:p>
      </dgm:t>
    </dgm:pt>
    <dgm:pt modelId="{A7212568-6281-4DF6-BE37-A0C52C9BBDAA}" type="parTrans" cxnId="{928E63E5-09D0-4B72-9055-6F6402F03D09}">
      <dgm:prSet/>
      <dgm:spPr/>
      <dgm:t>
        <a:bodyPr/>
        <a:lstStyle/>
        <a:p>
          <a:endParaRPr lang="zh-CN" altLang="en-US"/>
        </a:p>
      </dgm:t>
    </dgm:pt>
    <dgm:pt modelId="{E6C7890A-E0B3-4230-8386-2D06617D0180}" type="sibTrans" cxnId="{928E63E5-09D0-4B72-9055-6F6402F03D09}">
      <dgm:prSet/>
      <dgm:spPr/>
      <dgm:t>
        <a:bodyPr/>
        <a:lstStyle/>
        <a:p>
          <a:endParaRPr lang="zh-CN" altLang="en-US"/>
        </a:p>
      </dgm:t>
    </dgm:pt>
    <dgm:pt modelId="{A3503915-D061-4AAE-AAEF-B891CCA9C19E}">
      <dgm:prSet phldrT="[文本]"/>
      <dgm:spPr/>
      <dgm:t>
        <a:bodyPr/>
        <a:lstStyle/>
        <a:p>
          <a:r>
            <a:rPr lang="zh-CN" altLang="en-US" dirty="0"/>
            <a:t>基于梯度</a:t>
          </a:r>
        </a:p>
      </dgm:t>
    </dgm:pt>
    <dgm:pt modelId="{98DAB1FA-5753-4431-92A9-88313518B977}" type="parTrans" cxnId="{447A9DA7-30F3-4B83-8B48-167D0921AB59}">
      <dgm:prSet/>
      <dgm:spPr/>
      <dgm:t>
        <a:bodyPr/>
        <a:lstStyle/>
        <a:p>
          <a:endParaRPr lang="zh-CN" altLang="en-US"/>
        </a:p>
      </dgm:t>
    </dgm:pt>
    <dgm:pt modelId="{9EF50C57-278D-4547-B160-5643A2D2116B}" type="sibTrans" cxnId="{447A9DA7-30F3-4B83-8B48-167D0921AB59}">
      <dgm:prSet/>
      <dgm:spPr/>
      <dgm:t>
        <a:bodyPr/>
        <a:lstStyle/>
        <a:p>
          <a:endParaRPr lang="zh-CN" altLang="en-US"/>
        </a:p>
      </dgm:t>
    </dgm:pt>
    <dgm:pt modelId="{2CFB9AED-56E8-4D24-819F-F71DCEFA2AF0}">
      <dgm:prSet phldrT="[文本]"/>
      <dgm:spPr/>
      <dgm:t>
        <a:bodyPr/>
        <a:lstStyle/>
        <a:p>
          <a:r>
            <a:rPr lang="zh-CN" altLang="en-US" dirty="0"/>
            <a:t>基于优化</a:t>
          </a:r>
        </a:p>
      </dgm:t>
    </dgm:pt>
    <dgm:pt modelId="{DF3F9743-075B-4CD8-9CFC-69735FE55B2A}" type="parTrans" cxnId="{1143F286-5F78-4DCD-9A33-79001F91DA7B}">
      <dgm:prSet/>
      <dgm:spPr/>
      <dgm:t>
        <a:bodyPr/>
        <a:lstStyle/>
        <a:p>
          <a:endParaRPr lang="zh-CN" altLang="en-US"/>
        </a:p>
      </dgm:t>
    </dgm:pt>
    <dgm:pt modelId="{E9D00C18-6308-4562-93F5-3A74152D14F4}" type="sibTrans" cxnId="{1143F286-5F78-4DCD-9A33-79001F91DA7B}">
      <dgm:prSet/>
      <dgm:spPr/>
      <dgm:t>
        <a:bodyPr/>
        <a:lstStyle/>
        <a:p>
          <a:endParaRPr lang="zh-CN" altLang="en-US"/>
        </a:p>
      </dgm:t>
    </dgm:pt>
    <dgm:pt modelId="{B5670049-76DD-4526-9A3F-8D2CDE964339}">
      <dgm:prSet phldrT="[文本]"/>
      <dgm:spPr/>
      <dgm:t>
        <a:bodyPr/>
        <a:lstStyle/>
        <a:p>
          <a:r>
            <a:rPr lang="zh-CN" altLang="en-US" dirty="0"/>
            <a:t>基于</a:t>
          </a:r>
          <a:r>
            <a:rPr lang="en-US" altLang="zh-CN" dirty="0"/>
            <a:t>GAN</a:t>
          </a:r>
          <a:endParaRPr lang="zh-CN" altLang="en-US" dirty="0"/>
        </a:p>
      </dgm:t>
    </dgm:pt>
    <dgm:pt modelId="{EC25C03B-958D-40E9-B37B-948A2D28B71D}" type="parTrans" cxnId="{F58EE609-1A55-47D2-B300-B38DE4CE34CE}">
      <dgm:prSet/>
      <dgm:spPr/>
      <dgm:t>
        <a:bodyPr/>
        <a:lstStyle/>
        <a:p>
          <a:endParaRPr lang="zh-CN" altLang="en-US"/>
        </a:p>
      </dgm:t>
    </dgm:pt>
    <dgm:pt modelId="{C3D431B0-13B7-4645-8CD2-072A5F2C3153}" type="sibTrans" cxnId="{F58EE609-1A55-47D2-B300-B38DE4CE34CE}">
      <dgm:prSet/>
      <dgm:spPr/>
      <dgm:t>
        <a:bodyPr/>
        <a:lstStyle/>
        <a:p>
          <a:endParaRPr lang="zh-CN" altLang="en-US"/>
        </a:p>
      </dgm:t>
    </dgm:pt>
    <dgm:pt modelId="{193A1B6B-BB00-4DFF-9715-EE2FFA6BF6B1}" type="pres">
      <dgm:prSet presAssocID="{0FE2A709-7B3E-4D0D-A5A0-ACAA957A285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1690B8-BA62-45D2-A7FC-D6E75AA0B6BF}" type="pres">
      <dgm:prSet presAssocID="{F65F8EAC-A0FE-4A57-A8D8-B029DD852F21}" presName="hierRoot1" presStyleCnt="0"/>
      <dgm:spPr/>
    </dgm:pt>
    <dgm:pt modelId="{1F69495D-70B8-416F-BABB-950463C86A87}" type="pres">
      <dgm:prSet presAssocID="{F65F8EAC-A0FE-4A57-A8D8-B029DD852F21}" presName="composite" presStyleCnt="0"/>
      <dgm:spPr/>
    </dgm:pt>
    <dgm:pt modelId="{26C5CD5D-C9EC-43DE-9D70-EDE0F2FF0890}" type="pres">
      <dgm:prSet presAssocID="{F65F8EAC-A0FE-4A57-A8D8-B029DD852F21}" presName="background" presStyleLbl="node0" presStyleIdx="0" presStyleCnt="1"/>
      <dgm:spPr/>
    </dgm:pt>
    <dgm:pt modelId="{A4EC089A-20F4-4E7B-A873-EB63B3CCCA5C}" type="pres">
      <dgm:prSet presAssocID="{F65F8EAC-A0FE-4A57-A8D8-B029DD852F21}" presName="text" presStyleLbl="fgAcc0" presStyleIdx="0" presStyleCnt="1">
        <dgm:presLayoutVars>
          <dgm:chPref val="3"/>
        </dgm:presLayoutVars>
      </dgm:prSet>
      <dgm:spPr/>
    </dgm:pt>
    <dgm:pt modelId="{D0D0725A-C045-4A15-82DD-8EE2D7DBF068}" type="pres">
      <dgm:prSet presAssocID="{F65F8EAC-A0FE-4A57-A8D8-B029DD852F21}" presName="hierChild2" presStyleCnt="0"/>
      <dgm:spPr/>
    </dgm:pt>
    <dgm:pt modelId="{750FE59F-EA4D-40B2-A7EA-0D23B341B127}" type="pres">
      <dgm:prSet presAssocID="{98DAB1FA-5753-4431-92A9-88313518B977}" presName="Name10" presStyleLbl="parChTrans1D2" presStyleIdx="0" presStyleCnt="3"/>
      <dgm:spPr/>
    </dgm:pt>
    <dgm:pt modelId="{C8AF5E8C-21D2-48B5-BB4B-563DB9A55A87}" type="pres">
      <dgm:prSet presAssocID="{A3503915-D061-4AAE-AAEF-B891CCA9C19E}" presName="hierRoot2" presStyleCnt="0"/>
      <dgm:spPr/>
    </dgm:pt>
    <dgm:pt modelId="{FACDF899-8B88-45CB-848F-F73DA7BC7AE6}" type="pres">
      <dgm:prSet presAssocID="{A3503915-D061-4AAE-AAEF-B891CCA9C19E}" presName="composite2" presStyleCnt="0"/>
      <dgm:spPr/>
    </dgm:pt>
    <dgm:pt modelId="{4E6BDB00-F1BF-4D42-A893-C9AD0C7CC8C8}" type="pres">
      <dgm:prSet presAssocID="{A3503915-D061-4AAE-AAEF-B891CCA9C19E}" presName="background2" presStyleLbl="node2" presStyleIdx="0" presStyleCnt="3"/>
      <dgm:spPr/>
    </dgm:pt>
    <dgm:pt modelId="{EDF6B778-CD29-4C94-88EE-2E92DFAFE663}" type="pres">
      <dgm:prSet presAssocID="{A3503915-D061-4AAE-AAEF-B891CCA9C19E}" presName="text2" presStyleLbl="fgAcc2" presStyleIdx="0" presStyleCnt="3">
        <dgm:presLayoutVars>
          <dgm:chPref val="3"/>
        </dgm:presLayoutVars>
      </dgm:prSet>
      <dgm:spPr/>
    </dgm:pt>
    <dgm:pt modelId="{23DCDB2F-9D20-4F5D-A7B7-F72E45CEA8B5}" type="pres">
      <dgm:prSet presAssocID="{A3503915-D061-4AAE-AAEF-B891CCA9C19E}" presName="hierChild3" presStyleCnt="0"/>
      <dgm:spPr/>
    </dgm:pt>
    <dgm:pt modelId="{68D93B2A-6A3A-49E0-A22F-84C7C630DC79}" type="pres">
      <dgm:prSet presAssocID="{DF3F9743-075B-4CD8-9CFC-69735FE55B2A}" presName="Name10" presStyleLbl="parChTrans1D2" presStyleIdx="1" presStyleCnt="3"/>
      <dgm:spPr/>
    </dgm:pt>
    <dgm:pt modelId="{B2CFECA0-35CD-459F-8D45-2BAFF63F94E7}" type="pres">
      <dgm:prSet presAssocID="{2CFB9AED-56E8-4D24-819F-F71DCEFA2AF0}" presName="hierRoot2" presStyleCnt="0"/>
      <dgm:spPr/>
    </dgm:pt>
    <dgm:pt modelId="{1C1FFBC1-F4F3-4F5D-93BE-058E26CE6242}" type="pres">
      <dgm:prSet presAssocID="{2CFB9AED-56E8-4D24-819F-F71DCEFA2AF0}" presName="composite2" presStyleCnt="0"/>
      <dgm:spPr/>
    </dgm:pt>
    <dgm:pt modelId="{4F87E1A0-0FCB-4890-B4E8-73A68B84C0B5}" type="pres">
      <dgm:prSet presAssocID="{2CFB9AED-56E8-4D24-819F-F71DCEFA2AF0}" presName="background2" presStyleLbl="node2" presStyleIdx="1" presStyleCnt="3"/>
      <dgm:spPr/>
    </dgm:pt>
    <dgm:pt modelId="{3AF106CF-CFF7-4DF7-B972-EF19DD2E7D3F}" type="pres">
      <dgm:prSet presAssocID="{2CFB9AED-56E8-4D24-819F-F71DCEFA2AF0}" presName="text2" presStyleLbl="fgAcc2" presStyleIdx="1" presStyleCnt="3">
        <dgm:presLayoutVars>
          <dgm:chPref val="3"/>
        </dgm:presLayoutVars>
      </dgm:prSet>
      <dgm:spPr/>
    </dgm:pt>
    <dgm:pt modelId="{3A72521B-AC5D-4C7D-A763-B35A032203A0}" type="pres">
      <dgm:prSet presAssocID="{2CFB9AED-56E8-4D24-819F-F71DCEFA2AF0}" presName="hierChild3" presStyleCnt="0"/>
      <dgm:spPr/>
    </dgm:pt>
    <dgm:pt modelId="{236CFEF7-AB1D-4C11-9F1B-A6E301508195}" type="pres">
      <dgm:prSet presAssocID="{EC25C03B-958D-40E9-B37B-948A2D28B71D}" presName="Name10" presStyleLbl="parChTrans1D2" presStyleIdx="2" presStyleCnt="3"/>
      <dgm:spPr/>
    </dgm:pt>
    <dgm:pt modelId="{F1CF9076-5564-4E8E-9657-994E3093296D}" type="pres">
      <dgm:prSet presAssocID="{B5670049-76DD-4526-9A3F-8D2CDE964339}" presName="hierRoot2" presStyleCnt="0"/>
      <dgm:spPr/>
    </dgm:pt>
    <dgm:pt modelId="{CF37F48E-FC66-4870-8904-209C30DD491A}" type="pres">
      <dgm:prSet presAssocID="{B5670049-76DD-4526-9A3F-8D2CDE964339}" presName="composite2" presStyleCnt="0"/>
      <dgm:spPr/>
    </dgm:pt>
    <dgm:pt modelId="{2363D05F-3843-4540-AD7C-5A179D420008}" type="pres">
      <dgm:prSet presAssocID="{B5670049-76DD-4526-9A3F-8D2CDE964339}" presName="background2" presStyleLbl="node2" presStyleIdx="2" presStyleCnt="3"/>
      <dgm:spPr/>
    </dgm:pt>
    <dgm:pt modelId="{7CFD7812-2560-4646-ACBC-16626F04CD3D}" type="pres">
      <dgm:prSet presAssocID="{B5670049-76DD-4526-9A3F-8D2CDE964339}" presName="text2" presStyleLbl="fgAcc2" presStyleIdx="2" presStyleCnt="3">
        <dgm:presLayoutVars>
          <dgm:chPref val="3"/>
        </dgm:presLayoutVars>
      </dgm:prSet>
      <dgm:spPr/>
    </dgm:pt>
    <dgm:pt modelId="{D03B114A-803D-42A4-B23F-396F60716658}" type="pres">
      <dgm:prSet presAssocID="{B5670049-76DD-4526-9A3F-8D2CDE964339}" presName="hierChild3" presStyleCnt="0"/>
      <dgm:spPr/>
    </dgm:pt>
  </dgm:ptLst>
  <dgm:cxnLst>
    <dgm:cxn modelId="{F58EE609-1A55-47D2-B300-B38DE4CE34CE}" srcId="{F65F8EAC-A0FE-4A57-A8D8-B029DD852F21}" destId="{B5670049-76DD-4526-9A3F-8D2CDE964339}" srcOrd="2" destOrd="0" parTransId="{EC25C03B-958D-40E9-B37B-948A2D28B71D}" sibTransId="{C3D431B0-13B7-4645-8CD2-072A5F2C3153}"/>
    <dgm:cxn modelId="{283AA15D-E2F5-4074-811A-EF6A80CE4EFF}" type="presOf" srcId="{A3503915-D061-4AAE-AAEF-B891CCA9C19E}" destId="{EDF6B778-CD29-4C94-88EE-2E92DFAFE663}" srcOrd="0" destOrd="0" presId="urn:microsoft.com/office/officeart/2005/8/layout/hierarchy1"/>
    <dgm:cxn modelId="{D1213553-A27C-47B5-AA3D-D2694C60AB4B}" type="presOf" srcId="{0FE2A709-7B3E-4D0D-A5A0-ACAA957A2855}" destId="{193A1B6B-BB00-4DFF-9715-EE2FFA6BF6B1}" srcOrd="0" destOrd="0" presId="urn:microsoft.com/office/officeart/2005/8/layout/hierarchy1"/>
    <dgm:cxn modelId="{1143F286-5F78-4DCD-9A33-79001F91DA7B}" srcId="{F65F8EAC-A0FE-4A57-A8D8-B029DD852F21}" destId="{2CFB9AED-56E8-4D24-819F-F71DCEFA2AF0}" srcOrd="1" destOrd="0" parTransId="{DF3F9743-075B-4CD8-9CFC-69735FE55B2A}" sibTransId="{E9D00C18-6308-4562-93F5-3A74152D14F4}"/>
    <dgm:cxn modelId="{990CEC8D-DCCD-42C6-842D-82A9C1181E4C}" type="presOf" srcId="{98DAB1FA-5753-4431-92A9-88313518B977}" destId="{750FE59F-EA4D-40B2-A7EA-0D23B341B127}" srcOrd="0" destOrd="0" presId="urn:microsoft.com/office/officeart/2005/8/layout/hierarchy1"/>
    <dgm:cxn modelId="{54B3C099-1EEC-4A70-9FC2-71FE219A5ADF}" type="presOf" srcId="{DF3F9743-075B-4CD8-9CFC-69735FE55B2A}" destId="{68D93B2A-6A3A-49E0-A22F-84C7C630DC79}" srcOrd="0" destOrd="0" presId="urn:microsoft.com/office/officeart/2005/8/layout/hierarchy1"/>
    <dgm:cxn modelId="{7E5E94A5-003B-4B9E-A341-71F3748F7D72}" type="presOf" srcId="{EC25C03B-958D-40E9-B37B-948A2D28B71D}" destId="{236CFEF7-AB1D-4C11-9F1B-A6E301508195}" srcOrd="0" destOrd="0" presId="urn:microsoft.com/office/officeart/2005/8/layout/hierarchy1"/>
    <dgm:cxn modelId="{447A9DA7-30F3-4B83-8B48-167D0921AB59}" srcId="{F65F8EAC-A0FE-4A57-A8D8-B029DD852F21}" destId="{A3503915-D061-4AAE-AAEF-B891CCA9C19E}" srcOrd="0" destOrd="0" parTransId="{98DAB1FA-5753-4431-92A9-88313518B977}" sibTransId="{9EF50C57-278D-4547-B160-5643A2D2116B}"/>
    <dgm:cxn modelId="{8559E4D0-F1B4-493C-85F7-3967137C21E3}" type="presOf" srcId="{B5670049-76DD-4526-9A3F-8D2CDE964339}" destId="{7CFD7812-2560-4646-ACBC-16626F04CD3D}" srcOrd="0" destOrd="0" presId="urn:microsoft.com/office/officeart/2005/8/layout/hierarchy1"/>
    <dgm:cxn modelId="{0FD6D7D3-0890-46D3-8D25-A90F3251D914}" type="presOf" srcId="{2CFB9AED-56E8-4D24-819F-F71DCEFA2AF0}" destId="{3AF106CF-CFF7-4DF7-B972-EF19DD2E7D3F}" srcOrd="0" destOrd="0" presId="urn:microsoft.com/office/officeart/2005/8/layout/hierarchy1"/>
    <dgm:cxn modelId="{928E63E5-09D0-4B72-9055-6F6402F03D09}" srcId="{0FE2A709-7B3E-4D0D-A5A0-ACAA957A2855}" destId="{F65F8EAC-A0FE-4A57-A8D8-B029DD852F21}" srcOrd="0" destOrd="0" parTransId="{A7212568-6281-4DF6-BE37-A0C52C9BBDAA}" sibTransId="{E6C7890A-E0B3-4230-8386-2D06617D0180}"/>
    <dgm:cxn modelId="{85C977FF-CDE6-4321-B6C2-9FC9BF4F25E2}" type="presOf" srcId="{F65F8EAC-A0FE-4A57-A8D8-B029DD852F21}" destId="{A4EC089A-20F4-4E7B-A873-EB63B3CCCA5C}" srcOrd="0" destOrd="0" presId="urn:microsoft.com/office/officeart/2005/8/layout/hierarchy1"/>
    <dgm:cxn modelId="{5A9010E5-EEF9-46A8-B8F9-9C3F6778B2B6}" type="presParOf" srcId="{193A1B6B-BB00-4DFF-9715-EE2FFA6BF6B1}" destId="{681690B8-BA62-45D2-A7FC-D6E75AA0B6BF}" srcOrd="0" destOrd="0" presId="urn:microsoft.com/office/officeart/2005/8/layout/hierarchy1"/>
    <dgm:cxn modelId="{5CFDA5F4-9C38-4C8F-ACC8-BD9C2758B2CB}" type="presParOf" srcId="{681690B8-BA62-45D2-A7FC-D6E75AA0B6BF}" destId="{1F69495D-70B8-416F-BABB-950463C86A87}" srcOrd="0" destOrd="0" presId="urn:microsoft.com/office/officeart/2005/8/layout/hierarchy1"/>
    <dgm:cxn modelId="{D2823E15-1BA4-4BA5-B8F9-A8C716762241}" type="presParOf" srcId="{1F69495D-70B8-416F-BABB-950463C86A87}" destId="{26C5CD5D-C9EC-43DE-9D70-EDE0F2FF0890}" srcOrd="0" destOrd="0" presId="urn:microsoft.com/office/officeart/2005/8/layout/hierarchy1"/>
    <dgm:cxn modelId="{06A31495-91E1-46BC-9863-FB816B88C7A3}" type="presParOf" srcId="{1F69495D-70B8-416F-BABB-950463C86A87}" destId="{A4EC089A-20F4-4E7B-A873-EB63B3CCCA5C}" srcOrd="1" destOrd="0" presId="urn:microsoft.com/office/officeart/2005/8/layout/hierarchy1"/>
    <dgm:cxn modelId="{4C820068-5DDE-4094-9F38-CB3E6E2332F9}" type="presParOf" srcId="{681690B8-BA62-45D2-A7FC-D6E75AA0B6BF}" destId="{D0D0725A-C045-4A15-82DD-8EE2D7DBF068}" srcOrd="1" destOrd="0" presId="urn:microsoft.com/office/officeart/2005/8/layout/hierarchy1"/>
    <dgm:cxn modelId="{03FBBF17-AFC8-44D3-A9FD-3317A9709AF3}" type="presParOf" srcId="{D0D0725A-C045-4A15-82DD-8EE2D7DBF068}" destId="{750FE59F-EA4D-40B2-A7EA-0D23B341B127}" srcOrd="0" destOrd="0" presId="urn:microsoft.com/office/officeart/2005/8/layout/hierarchy1"/>
    <dgm:cxn modelId="{45427586-A678-4CE7-ACA8-48C50903E0CC}" type="presParOf" srcId="{D0D0725A-C045-4A15-82DD-8EE2D7DBF068}" destId="{C8AF5E8C-21D2-48B5-BB4B-563DB9A55A87}" srcOrd="1" destOrd="0" presId="urn:microsoft.com/office/officeart/2005/8/layout/hierarchy1"/>
    <dgm:cxn modelId="{DD05C138-F24B-4522-AE25-E3A6C0139E47}" type="presParOf" srcId="{C8AF5E8C-21D2-48B5-BB4B-563DB9A55A87}" destId="{FACDF899-8B88-45CB-848F-F73DA7BC7AE6}" srcOrd="0" destOrd="0" presId="urn:microsoft.com/office/officeart/2005/8/layout/hierarchy1"/>
    <dgm:cxn modelId="{C80511DA-9BBB-4C91-A1F4-CAE0E59D50AB}" type="presParOf" srcId="{FACDF899-8B88-45CB-848F-F73DA7BC7AE6}" destId="{4E6BDB00-F1BF-4D42-A893-C9AD0C7CC8C8}" srcOrd="0" destOrd="0" presId="urn:microsoft.com/office/officeart/2005/8/layout/hierarchy1"/>
    <dgm:cxn modelId="{D1FF3D40-F197-4A4F-B3B8-38D6C4D5B7A0}" type="presParOf" srcId="{FACDF899-8B88-45CB-848F-F73DA7BC7AE6}" destId="{EDF6B778-CD29-4C94-88EE-2E92DFAFE663}" srcOrd="1" destOrd="0" presId="urn:microsoft.com/office/officeart/2005/8/layout/hierarchy1"/>
    <dgm:cxn modelId="{C5F3779F-F936-401B-A235-29086CB33555}" type="presParOf" srcId="{C8AF5E8C-21D2-48B5-BB4B-563DB9A55A87}" destId="{23DCDB2F-9D20-4F5D-A7B7-F72E45CEA8B5}" srcOrd="1" destOrd="0" presId="urn:microsoft.com/office/officeart/2005/8/layout/hierarchy1"/>
    <dgm:cxn modelId="{6EEFB5A7-0AA0-4B30-90BE-B731D901A0A5}" type="presParOf" srcId="{D0D0725A-C045-4A15-82DD-8EE2D7DBF068}" destId="{68D93B2A-6A3A-49E0-A22F-84C7C630DC79}" srcOrd="2" destOrd="0" presId="urn:microsoft.com/office/officeart/2005/8/layout/hierarchy1"/>
    <dgm:cxn modelId="{552EFAA5-C087-415B-A17A-035231C37FF3}" type="presParOf" srcId="{D0D0725A-C045-4A15-82DD-8EE2D7DBF068}" destId="{B2CFECA0-35CD-459F-8D45-2BAFF63F94E7}" srcOrd="3" destOrd="0" presId="urn:microsoft.com/office/officeart/2005/8/layout/hierarchy1"/>
    <dgm:cxn modelId="{17153B1F-7125-42D6-9AA7-339BC7EF626B}" type="presParOf" srcId="{B2CFECA0-35CD-459F-8D45-2BAFF63F94E7}" destId="{1C1FFBC1-F4F3-4F5D-93BE-058E26CE6242}" srcOrd="0" destOrd="0" presId="urn:microsoft.com/office/officeart/2005/8/layout/hierarchy1"/>
    <dgm:cxn modelId="{0AAC45E3-625D-4067-9E39-0F3A34A18D0A}" type="presParOf" srcId="{1C1FFBC1-F4F3-4F5D-93BE-058E26CE6242}" destId="{4F87E1A0-0FCB-4890-B4E8-73A68B84C0B5}" srcOrd="0" destOrd="0" presId="urn:microsoft.com/office/officeart/2005/8/layout/hierarchy1"/>
    <dgm:cxn modelId="{D1A5F547-E492-43E2-AC59-B516976D04B0}" type="presParOf" srcId="{1C1FFBC1-F4F3-4F5D-93BE-058E26CE6242}" destId="{3AF106CF-CFF7-4DF7-B972-EF19DD2E7D3F}" srcOrd="1" destOrd="0" presId="urn:microsoft.com/office/officeart/2005/8/layout/hierarchy1"/>
    <dgm:cxn modelId="{10A5ED1A-B110-4F6F-B094-A3B23B27209D}" type="presParOf" srcId="{B2CFECA0-35CD-459F-8D45-2BAFF63F94E7}" destId="{3A72521B-AC5D-4C7D-A763-B35A032203A0}" srcOrd="1" destOrd="0" presId="urn:microsoft.com/office/officeart/2005/8/layout/hierarchy1"/>
    <dgm:cxn modelId="{9B94C16F-2D1E-41BC-904B-8F64752A6438}" type="presParOf" srcId="{D0D0725A-C045-4A15-82DD-8EE2D7DBF068}" destId="{236CFEF7-AB1D-4C11-9F1B-A6E301508195}" srcOrd="4" destOrd="0" presId="urn:microsoft.com/office/officeart/2005/8/layout/hierarchy1"/>
    <dgm:cxn modelId="{61F38581-6780-4CA5-B131-C43C6A3E2106}" type="presParOf" srcId="{D0D0725A-C045-4A15-82DD-8EE2D7DBF068}" destId="{F1CF9076-5564-4E8E-9657-994E3093296D}" srcOrd="5" destOrd="0" presId="urn:microsoft.com/office/officeart/2005/8/layout/hierarchy1"/>
    <dgm:cxn modelId="{D008E2B5-4051-475C-8B91-42EF6A1A69E3}" type="presParOf" srcId="{F1CF9076-5564-4E8E-9657-994E3093296D}" destId="{CF37F48E-FC66-4870-8904-209C30DD491A}" srcOrd="0" destOrd="0" presId="urn:microsoft.com/office/officeart/2005/8/layout/hierarchy1"/>
    <dgm:cxn modelId="{5DC64257-F282-4B84-A660-906F2799BBB6}" type="presParOf" srcId="{CF37F48E-FC66-4870-8904-209C30DD491A}" destId="{2363D05F-3843-4540-AD7C-5A179D420008}" srcOrd="0" destOrd="0" presId="urn:microsoft.com/office/officeart/2005/8/layout/hierarchy1"/>
    <dgm:cxn modelId="{3E3A3D07-E968-4AB7-8F44-147D5DBF3B5D}" type="presParOf" srcId="{CF37F48E-FC66-4870-8904-209C30DD491A}" destId="{7CFD7812-2560-4646-ACBC-16626F04CD3D}" srcOrd="1" destOrd="0" presId="urn:microsoft.com/office/officeart/2005/8/layout/hierarchy1"/>
    <dgm:cxn modelId="{526AA96A-DDD3-45C2-B8B7-F1AE990B456C}" type="presParOf" srcId="{F1CF9076-5564-4E8E-9657-994E3093296D}" destId="{D03B114A-803D-42A4-B23F-396F607166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CFEF7-AB1D-4C11-9F1B-A6E301508195}">
      <dsp:nvSpPr>
        <dsp:cNvPr id="0" name=""/>
        <dsp:cNvSpPr/>
      </dsp:nvSpPr>
      <dsp:spPr>
        <a:xfrm>
          <a:off x="1661905" y="761149"/>
          <a:ext cx="1179416" cy="280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253"/>
              </a:lnTo>
              <a:lnTo>
                <a:pt x="1179416" y="191253"/>
              </a:lnTo>
              <a:lnTo>
                <a:pt x="1179416" y="280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93B2A-6A3A-49E0-A22F-84C7C630DC79}">
      <dsp:nvSpPr>
        <dsp:cNvPr id="0" name=""/>
        <dsp:cNvSpPr/>
      </dsp:nvSpPr>
      <dsp:spPr>
        <a:xfrm>
          <a:off x="1616185" y="761149"/>
          <a:ext cx="91440" cy="2806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FE59F-EA4D-40B2-A7EA-0D23B341B127}">
      <dsp:nvSpPr>
        <dsp:cNvPr id="0" name=""/>
        <dsp:cNvSpPr/>
      </dsp:nvSpPr>
      <dsp:spPr>
        <a:xfrm>
          <a:off x="482488" y="761149"/>
          <a:ext cx="1179416" cy="280647"/>
        </a:xfrm>
        <a:custGeom>
          <a:avLst/>
          <a:gdLst/>
          <a:ahLst/>
          <a:cxnLst/>
          <a:rect l="0" t="0" r="0" b="0"/>
          <a:pathLst>
            <a:path>
              <a:moveTo>
                <a:pt x="1179416" y="0"/>
              </a:moveTo>
              <a:lnTo>
                <a:pt x="1179416" y="191253"/>
              </a:lnTo>
              <a:lnTo>
                <a:pt x="0" y="191253"/>
              </a:lnTo>
              <a:lnTo>
                <a:pt x="0" y="280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C5CD5D-C9EC-43DE-9D70-EDE0F2FF0890}">
      <dsp:nvSpPr>
        <dsp:cNvPr id="0" name=""/>
        <dsp:cNvSpPr/>
      </dsp:nvSpPr>
      <dsp:spPr>
        <a:xfrm>
          <a:off x="1179416" y="148388"/>
          <a:ext cx="964977" cy="612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C089A-20F4-4E7B-A873-EB63B3CCCA5C}">
      <dsp:nvSpPr>
        <dsp:cNvPr id="0" name=""/>
        <dsp:cNvSpPr/>
      </dsp:nvSpPr>
      <dsp:spPr>
        <a:xfrm>
          <a:off x="1286636" y="250247"/>
          <a:ext cx="964977" cy="612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防御</a:t>
          </a:r>
        </a:p>
      </dsp:txBody>
      <dsp:txXfrm>
        <a:off x="1304583" y="268194"/>
        <a:ext cx="929083" cy="576866"/>
      </dsp:txXfrm>
    </dsp:sp>
    <dsp:sp modelId="{4E6BDB00-F1BF-4D42-A893-C9AD0C7CC8C8}">
      <dsp:nvSpPr>
        <dsp:cNvPr id="0" name=""/>
        <dsp:cNvSpPr/>
      </dsp:nvSpPr>
      <dsp:spPr>
        <a:xfrm>
          <a:off x="0" y="1041796"/>
          <a:ext cx="964977" cy="612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6B778-CD29-4C94-88EE-2E92DFAFE663}">
      <dsp:nvSpPr>
        <dsp:cNvPr id="0" name=""/>
        <dsp:cNvSpPr/>
      </dsp:nvSpPr>
      <dsp:spPr>
        <a:xfrm>
          <a:off x="107219" y="1143655"/>
          <a:ext cx="964977" cy="612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对抗训练</a:t>
          </a:r>
        </a:p>
      </dsp:txBody>
      <dsp:txXfrm>
        <a:off x="125166" y="1161602"/>
        <a:ext cx="929083" cy="576866"/>
      </dsp:txXfrm>
    </dsp:sp>
    <dsp:sp modelId="{4F87E1A0-0FCB-4890-B4E8-73A68B84C0B5}">
      <dsp:nvSpPr>
        <dsp:cNvPr id="0" name=""/>
        <dsp:cNvSpPr/>
      </dsp:nvSpPr>
      <dsp:spPr>
        <a:xfrm>
          <a:off x="1179416" y="1041796"/>
          <a:ext cx="964977" cy="612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106CF-CFF7-4DF7-B972-EF19DD2E7D3F}">
      <dsp:nvSpPr>
        <dsp:cNvPr id="0" name=""/>
        <dsp:cNvSpPr/>
      </dsp:nvSpPr>
      <dsp:spPr>
        <a:xfrm>
          <a:off x="1286636" y="1143655"/>
          <a:ext cx="964977" cy="612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基于预处理</a:t>
          </a:r>
        </a:p>
      </dsp:txBody>
      <dsp:txXfrm>
        <a:off x="1304583" y="1161602"/>
        <a:ext cx="929083" cy="576866"/>
      </dsp:txXfrm>
    </dsp:sp>
    <dsp:sp modelId="{2363D05F-3843-4540-AD7C-5A179D420008}">
      <dsp:nvSpPr>
        <dsp:cNvPr id="0" name=""/>
        <dsp:cNvSpPr/>
      </dsp:nvSpPr>
      <dsp:spPr>
        <a:xfrm>
          <a:off x="2358833" y="1041796"/>
          <a:ext cx="964977" cy="612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D7812-2560-4646-ACBC-16626F04CD3D}">
      <dsp:nvSpPr>
        <dsp:cNvPr id="0" name=""/>
        <dsp:cNvSpPr/>
      </dsp:nvSpPr>
      <dsp:spPr>
        <a:xfrm>
          <a:off x="2466053" y="1143655"/>
          <a:ext cx="964977" cy="612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对抗检测</a:t>
          </a:r>
        </a:p>
      </dsp:txBody>
      <dsp:txXfrm>
        <a:off x="2484000" y="1161602"/>
        <a:ext cx="929083" cy="576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CFEF7-AB1D-4C11-9F1B-A6E301508195}">
      <dsp:nvSpPr>
        <dsp:cNvPr id="0" name=""/>
        <dsp:cNvSpPr/>
      </dsp:nvSpPr>
      <dsp:spPr>
        <a:xfrm>
          <a:off x="1661905" y="761149"/>
          <a:ext cx="1179416" cy="280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253"/>
              </a:lnTo>
              <a:lnTo>
                <a:pt x="1179416" y="191253"/>
              </a:lnTo>
              <a:lnTo>
                <a:pt x="1179416" y="280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93B2A-6A3A-49E0-A22F-84C7C630DC79}">
      <dsp:nvSpPr>
        <dsp:cNvPr id="0" name=""/>
        <dsp:cNvSpPr/>
      </dsp:nvSpPr>
      <dsp:spPr>
        <a:xfrm>
          <a:off x="1616185" y="761149"/>
          <a:ext cx="91440" cy="2806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FE59F-EA4D-40B2-A7EA-0D23B341B127}">
      <dsp:nvSpPr>
        <dsp:cNvPr id="0" name=""/>
        <dsp:cNvSpPr/>
      </dsp:nvSpPr>
      <dsp:spPr>
        <a:xfrm>
          <a:off x="482488" y="761149"/>
          <a:ext cx="1179416" cy="280647"/>
        </a:xfrm>
        <a:custGeom>
          <a:avLst/>
          <a:gdLst/>
          <a:ahLst/>
          <a:cxnLst/>
          <a:rect l="0" t="0" r="0" b="0"/>
          <a:pathLst>
            <a:path>
              <a:moveTo>
                <a:pt x="1179416" y="0"/>
              </a:moveTo>
              <a:lnTo>
                <a:pt x="1179416" y="191253"/>
              </a:lnTo>
              <a:lnTo>
                <a:pt x="0" y="191253"/>
              </a:lnTo>
              <a:lnTo>
                <a:pt x="0" y="280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C5CD5D-C9EC-43DE-9D70-EDE0F2FF0890}">
      <dsp:nvSpPr>
        <dsp:cNvPr id="0" name=""/>
        <dsp:cNvSpPr/>
      </dsp:nvSpPr>
      <dsp:spPr>
        <a:xfrm>
          <a:off x="1179416" y="148388"/>
          <a:ext cx="964977" cy="612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C089A-20F4-4E7B-A873-EB63B3CCCA5C}">
      <dsp:nvSpPr>
        <dsp:cNvPr id="0" name=""/>
        <dsp:cNvSpPr/>
      </dsp:nvSpPr>
      <dsp:spPr>
        <a:xfrm>
          <a:off x="1286636" y="250247"/>
          <a:ext cx="964977" cy="612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攻击</a:t>
          </a:r>
        </a:p>
      </dsp:txBody>
      <dsp:txXfrm>
        <a:off x="1304583" y="268194"/>
        <a:ext cx="929083" cy="576866"/>
      </dsp:txXfrm>
    </dsp:sp>
    <dsp:sp modelId="{4E6BDB00-F1BF-4D42-A893-C9AD0C7CC8C8}">
      <dsp:nvSpPr>
        <dsp:cNvPr id="0" name=""/>
        <dsp:cNvSpPr/>
      </dsp:nvSpPr>
      <dsp:spPr>
        <a:xfrm>
          <a:off x="0" y="1041796"/>
          <a:ext cx="964977" cy="612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6B778-CD29-4C94-88EE-2E92DFAFE663}">
      <dsp:nvSpPr>
        <dsp:cNvPr id="0" name=""/>
        <dsp:cNvSpPr/>
      </dsp:nvSpPr>
      <dsp:spPr>
        <a:xfrm>
          <a:off x="107219" y="1143655"/>
          <a:ext cx="964977" cy="612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基于梯度</a:t>
          </a:r>
        </a:p>
      </dsp:txBody>
      <dsp:txXfrm>
        <a:off x="125166" y="1161602"/>
        <a:ext cx="929083" cy="576866"/>
      </dsp:txXfrm>
    </dsp:sp>
    <dsp:sp modelId="{4F87E1A0-0FCB-4890-B4E8-73A68B84C0B5}">
      <dsp:nvSpPr>
        <dsp:cNvPr id="0" name=""/>
        <dsp:cNvSpPr/>
      </dsp:nvSpPr>
      <dsp:spPr>
        <a:xfrm>
          <a:off x="1179416" y="1041796"/>
          <a:ext cx="964977" cy="612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106CF-CFF7-4DF7-B972-EF19DD2E7D3F}">
      <dsp:nvSpPr>
        <dsp:cNvPr id="0" name=""/>
        <dsp:cNvSpPr/>
      </dsp:nvSpPr>
      <dsp:spPr>
        <a:xfrm>
          <a:off x="1286636" y="1143655"/>
          <a:ext cx="964977" cy="612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基于优化</a:t>
          </a:r>
        </a:p>
      </dsp:txBody>
      <dsp:txXfrm>
        <a:off x="1304583" y="1161602"/>
        <a:ext cx="929083" cy="576866"/>
      </dsp:txXfrm>
    </dsp:sp>
    <dsp:sp modelId="{2363D05F-3843-4540-AD7C-5A179D420008}">
      <dsp:nvSpPr>
        <dsp:cNvPr id="0" name=""/>
        <dsp:cNvSpPr/>
      </dsp:nvSpPr>
      <dsp:spPr>
        <a:xfrm>
          <a:off x="2358833" y="1041796"/>
          <a:ext cx="964977" cy="612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D7812-2560-4646-ACBC-16626F04CD3D}">
      <dsp:nvSpPr>
        <dsp:cNvPr id="0" name=""/>
        <dsp:cNvSpPr/>
      </dsp:nvSpPr>
      <dsp:spPr>
        <a:xfrm>
          <a:off x="2466053" y="1143655"/>
          <a:ext cx="964977" cy="612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基于</a:t>
          </a:r>
          <a:r>
            <a:rPr lang="en-US" altLang="zh-CN" sz="1500" kern="1200" dirty="0"/>
            <a:t>GAN</a:t>
          </a:r>
          <a:endParaRPr lang="zh-CN" altLang="en-US" sz="1500" kern="1200" dirty="0"/>
        </a:p>
      </dsp:txBody>
      <dsp:txXfrm>
        <a:off x="2484000" y="1161602"/>
        <a:ext cx="929083" cy="576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w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10037-DFAC-4D4B-A4FA-1F56025E7AF3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DC9AD-029B-4C01-9B26-B86F221D3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8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</a:t>
            </a:r>
            <a:r>
              <a:rPr lang="zh-CN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地根据</a:t>
            </a:r>
            <a:r>
              <a:rPr lang="en-US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DWI</a:t>
            </a:r>
            <a:r>
              <a:rPr lang="zh-CN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图像的特征设计合适的水印算法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是在</a:t>
            </a:r>
            <a:r>
              <a:rPr lang="en-US" altLang="zh-CN" dirty="0"/>
              <a:t>GAN</a:t>
            </a:r>
            <a:r>
              <a:rPr lang="zh-CN" altLang="en-US" dirty="0"/>
              <a:t>的基础上衍生的模型，所以先介绍一下</a:t>
            </a:r>
            <a:r>
              <a:rPr lang="en-US" altLang="zh-CN" dirty="0"/>
              <a:t>GAN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GAN</a:t>
            </a:r>
            <a:r>
              <a:rPr lang="zh-CN" altLang="en-US" dirty="0"/>
              <a:t>包括两个模型，生成模型和判别模型。</a:t>
            </a:r>
            <a:endParaRPr lang="en-US" altLang="zh-CN" dirty="0"/>
          </a:p>
          <a:p>
            <a:r>
              <a:rPr lang="zh-CN" altLang="en-US" dirty="0"/>
              <a:t>生成模型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的作用是生成尽可能逼真的样本，其输入噪声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，在学习真实样本的数据分布后，输出一个逼真的假样本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G(x)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判别模型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的作用是尽可能正确地判断其输入对象是来自真实样本还是假样本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，若其输出的概率大于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，则认为其判断输入来自真实样本，小于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则认为其判断输入来自于假样本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利用零和博弈理论对模型进行训练与优化。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这是优化公式；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当生成模型生成的假样本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输入判别模型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后，判别模型给出的结果是一个接近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的值，这种情况称为纳什平衡状态，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即判别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无法分辨数据源真假，此时可以认为生成模型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已经学到了真实样本的分布。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9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是在</a:t>
            </a:r>
            <a:r>
              <a:rPr lang="en-US" altLang="zh-CN" dirty="0"/>
              <a:t>GAN</a:t>
            </a:r>
            <a:r>
              <a:rPr lang="zh-CN" altLang="en-US" dirty="0"/>
              <a:t>的基础上衍生的模型，所以先介绍一下</a:t>
            </a:r>
            <a:r>
              <a:rPr lang="en-US" altLang="zh-CN" dirty="0"/>
              <a:t>GAN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GAN</a:t>
            </a:r>
            <a:r>
              <a:rPr lang="zh-CN" altLang="en-US" dirty="0"/>
              <a:t>包括两个模型，生成模型和判别模型。</a:t>
            </a:r>
            <a:endParaRPr lang="en-US" altLang="zh-CN" dirty="0"/>
          </a:p>
          <a:p>
            <a:r>
              <a:rPr lang="zh-CN" altLang="en-US" dirty="0"/>
              <a:t>生成模型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的作用是生成尽可能逼真的样本，其输入噪声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，在学习真实样本的数据分布后，输出一个逼真的假样本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G(x)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判别模型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的作用是尽可能正确地判断其输入对象是来自真实样本还是假样本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，若其输出的概率大于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，则认为其判断输入来自真实样本，小于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则认为其判断输入来自于假样本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利用零和博弈理论对模型进行训练与优化。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这是优化公式；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当生成模型生成的假样本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输入判别模型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后，判别模型给出的结果是一个接近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的值，这种情况称为纳什平衡状态，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即判别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无法分辨数据源真假，此时可以认为生成模型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已经学到了真实样本的分布。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461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是在</a:t>
            </a:r>
            <a:r>
              <a:rPr lang="en-US" altLang="zh-CN" dirty="0"/>
              <a:t>GAN</a:t>
            </a:r>
            <a:r>
              <a:rPr lang="zh-CN" altLang="en-US" dirty="0"/>
              <a:t>的基础上衍生的模型，所以先介绍一下</a:t>
            </a:r>
            <a:r>
              <a:rPr lang="en-US" altLang="zh-CN" dirty="0"/>
              <a:t>GAN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GAN</a:t>
            </a:r>
            <a:r>
              <a:rPr lang="zh-CN" altLang="en-US" dirty="0"/>
              <a:t>包括两个模型，生成模型和判别模型。</a:t>
            </a:r>
            <a:endParaRPr lang="en-US" altLang="zh-CN" dirty="0"/>
          </a:p>
          <a:p>
            <a:r>
              <a:rPr lang="zh-CN" altLang="en-US" dirty="0"/>
              <a:t>生成模型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的作用是生成尽可能逼真的样本，其输入噪声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，在学习真实样本的数据分布后，输出一个逼真的假样本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G(x)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判别模型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的作用是尽可能正确地判断其输入对象是来自真实样本还是假样本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，若其输出的概率大于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，则认为其判断输入来自真实样本，小于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则认为其判断输入来自于假样本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利用零和博弈理论对模型进行训练与优化。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这是优化公式；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当生成模型生成的假样本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输入判别模型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后，判别模型给出的结果是一个接近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的值，这种情况称为纳什平衡状态，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即判别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无法分辨数据源真假，此时可以认为生成模型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已经学到了真实样本的分布。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741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是在</a:t>
            </a:r>
            <a:r>
              <a:rPr lang="en-US" altLang="zh-CN" dirty="0"/>
              <a:t>GAN</a:t>
            </a:r>
            <a:r>
              <a:rPr lang="zh-CN" altLang="en-US" dirty="0"/>
              <a:t>的基础上衍生的模型，所以先介绍一下</a:t>
            </a:r>
            <a:r>
              <a:rPr lang="en-US" altLang="zh-CN" dirty="0"/>
              <a:t>GAN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GAN</a:t>
            </a:r>
            <a:r>
              <a:rPr lang="zh-CN" altLang="en-US" dirty="0"/>
              <a:t>包括两个模型，生成模型和判别模型。</a:t>
            </a:r>
            <a:endParaRPr lang="en-US" altLang="zh-CN" dirty="0"/>
          </a:p>
          <a:p>
            <a:r>
              <a:rPr lang="zh-CN" altLang="en-US" dirty="0"/>
              <a:t>生成模型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的作用是生成尽可能逼真的样本，其输入噪声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，在学习真实样本的数据分布后，输出一个逼真的假样本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G(x)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判别模型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的作用是尽可能正确地判断其输入对象是来自真实样本还是假样本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，若其输出的概率大于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，则认为其判断输入来自真实样本，小于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则认为其判断输入来自于假样本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利用零和博弈理论对模型进行训练与优化。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这是优化公式；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当生成模型生成的假样本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输入判别模型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后，判别模型给出的结果是一个接近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的值，这种情况称为纳什平衡状态，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即判别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无法分辨数据源真假，此时可以认为生成模型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已经学到了真实样本的分布。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557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是在</a:t>
            </a:r>
            <a:r>
              <a:rPr lang="en-US" altLang="zh-CN" dirty="0"/>
              <a:t>GAN</a:t>
            </a:r>
            <a:r>
              <a:rPr lang="zh-CN" altLang="en-US" dirty="0"/>
              <a:t>的基础上衍生的模型，所以先介绍一下</a:t>
            </a:r>
            <a:r>
              <a:rPr lang="en-US" altLang="zh-CN" dirty="0"/>
              <a:t>GAN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GAN</a:t>
            </a:r>
            <a:r>
              <a:rPr lang="zh-CN" altLang="en-US" dirty="0"/>
              <a:t>包括两个模型，生成模型和判别模型。</a:t>
            </a:r>
            <a:endParaRPr lang="en-US" altLang="zh-CN" dirty="0"/>
          </a:p>
          <a:p>
            <a:r>
              <a:rPr lang="zh-CN" altLang="en-US" dirty="0"/>
              <a:t>生成模型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的作用是生成尽可能逼真的样本，其输入噪声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，在学习真实样本的数据分布后，输出一个逼真的假样本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G(x)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判别模型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的作用是尽可能正确地判断其输入对象是来自真实样本还是假样本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，若其输出的概率大于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，则认为其判断输入来自真实样本，小于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则认为其判断输入来自于假样本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利用零和博弈理论对模型进行训练与优化。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这是优化公式；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当生成模型生成的假样本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输入判别模型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后，判别模型给出的结果是一个接近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的值，这种情况称为纳什平衡状态，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即判别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无法分辨数据源真假，此时可以认为生成模型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已经学到了真实样本的分布。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14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是在</a:t>
            </a:r>
            <a:r>
              <a:rPr lang="en-US" altLang="zh-CN" dirty="0"/>
              <a:t>GAN</a:t>
            </a:r>
            <a:r>
              <a:rPr lang="zh-CN" altLang="en-US" dirty="0"/>
              <a:t>的基础上衍生的模型，所以先介绍一下</a:t>
            </a:r>
            <a:r>
              <a:rPr lang="en-US" altLang="zh-CN" dirty="0"/>
              <a:t>GAN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GAN</a:t>
            </a:r>
            <a:r>
              <a:rPr lang="zh-CN" altLang="en-US" dirty="0"/>
              <a:t>包括两个模型，生成模型和判别模型。</a:t>
            </a:r>
            <a:endParaRPr lang="en-US" altLang="zh-CN" dirty="0"/>
          </a:p>
          <a:p>
            <a:r>
              <a:rPr lang="zh-CN" altLang="en-US" dirty="0"/>
              <a:t>生成模型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的作用是生成尽可能逼真的样本，其输入噪声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，在学习真实样本的数据分布后，输出一个逼真的假样本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G(x)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判别模型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的作用是尽可能正确地判断其输入对象是来自真实样本还是假样本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，若其输出的概率大于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，则认为其判断输入来自真实样本，小于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则认为其判断输入来自于假样本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利用零和博弈理论对模型进行训练与优化。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这是优化公式；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当生成模型生成的假样本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输入判别模型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后，判别模型给出的结果是一个接近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的值，这种情况称为纳什平衡状态，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即判别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无法分辨数据源真假，此时可以认为生成模型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已经学到了真实样本的分布。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98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是在</a:t>
            </a:r>
            <a:r>
              <a:rPr lang="en-US" altLang="zh-CN" dirty="0"/>
              <a:t>GAN</a:t>
            </a:r>
            <a:r>
              <a:rPr lang="zh-CN" altLang="en-US" dirty="0"/>
              <a:t>的基础上衍生的模型，所以先介绍一下</a:t>
            </a:r>
            <a:r>
              <a:rPr lang="en-US" altLang="zh-CN" dirty="0"/>
              <a:t>GAN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GAN</a:t>
            </a:r>
            <a:r>
              <a:rPr lang="zh-CN" altLang="en-US" dirty="0"/>
              <a:t>包括两个模型，生成模型和判别模型。</a:t>
            </a:r>
            <a:endParaRPr lang="en-US" altLang="zh-CN" dirty="0"/>
          </a:p>
          <a:p>
            <a:r>
              <a:rPr lang="zh-CN" altLang="en-US" dirty="0"/>
              <a:t>生成模型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的作用是生成尽可能逼真的样本，其输入噪声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，在学习真实样本的数据分布后，输出一个逼真的假样本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G(x)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判别模型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的作用是尽可能正确地判断其输入对象是来自真实样本还是假样本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，若其输出的概率大于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，则认为其判断输入来自真实样本，小于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则认为其判断输入来自于假样本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利用零和博弈理论对模型进行训练与优化。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这是优化公式；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当生成模型生成的假样本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输入判别模型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后，判别模型给出的结果是一个接近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的值，这种情况称为纳什平衡状态，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即判别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无法分辨数据源真假，此时可以认为生成模型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已经学到了真实样本的分布。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2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是在</a:t>
            </a:r>
            <a:r>
              <a:rPr lang="en-US" altLang="zh-CN" dirty="0"/>
              <a:t>GAN</a:t>
            </a:r>
            <a:r>
              <a:rPr lang="zh-CN" altLang="en-US" dirty="0"/>
              <a:t>的基础上衍生的模型，所以先介绍一下</a:t>
            </a:r>
            <a:r>
              <a:rPr lang="en-US" altLang="zh-CN" dirty="0"/>
              <a:t>GAN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GAN</a:t>
            </a:r>
            <a:r>
              <a:rPr lang="zh-CN" altLang="en-US" dirty="0"/>
              <a:t>包括两个模型，生成模型和判别模型。</a:t>
            </a:r>
            <a:endParaRPr lang="en-US" altLang="zh-CN" dirty="0"/>
          </a:p>
          <a:p>
            <a:r>
              <a:rPr lang="zh-CN" altLang="en-US" dirty="0"/>
              <a:t>生成模型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的作用是生成尽可能逼真的样本，其输入噪声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，在学习真实样本的数据分布后，输出一个逼真的假样本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G(x)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判别模型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的作用是尽可能正确地判断其输入对象是来自真实样本还是假样本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，若其输出的概率大于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，则认为其判断输入来自真实样本，小于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则认为其判断输入来自于假样本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利用零和博弈理论对模型进行训练与优化。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这是优化公式；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当生成模型生成的假样本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输入判别模型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后，判别模型给出的结果是一个接近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的值，这种情况称为纳什平衡状态，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即判别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无法分辨数据源真假，此时可以认为生成模型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已经学到了真实样本的分布。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639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是在</a:t>
            </a:r>
            <a:r>
              <a:rPr lang="en-US" altLang="zh-CN" dirty="0"/>
              <a:t>GAN</a:t>
            </a:r>
            <a:r>
              <a:rPr lang="zh-CN" altLang="en-US" dirty="0"/>
              <a:t>的基础上衍生的模型，所以先介绍一下</a:t>
            </a:r>
            <a:r>
              <a:rPr lang="en-US" altLang="zh-CN" dirty="0"/>
              <a:t>GAN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GAN</a:t>
            </a:r>
            <a:r>
              <a:rPr lang="zh-CN" altLang="en-US" dirty="0"/>
              <a:t>包括两个模型，生成模型和判别模型。</a:t>
            </a:r>
            <a:endParaRPr lang="en-US" altLang="zh-CN" dirty="0"/>
          </a:p>
          <a:p>
            <a:r>
              <a:rPr lang="zh-CN" altLang="en-US" dirty="0"/>
              <a:t>生成模型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的作用是生成尽可能逼真的样本，其输入噪声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，在学习真实样本的数据分布后，输出一个逼真的假样本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G(x)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判别模型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的作用是尽可能正确地判断其输入对象是来自真实样本还是假样本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，若其输出的概率大于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，则认为其判断输入来自真实样本，小于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则认为其判断输入来自于假样本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利用零和博弈理论对模型进行训练与优化。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这是优化公式；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当生成模型生成的假样本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输入判别模型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后，判别模型给出的结果是一个接近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的值，这种情况称为纳什平衡状态，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即判别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无法分辨数据源真假，此时可以认为生成模型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已经学到了真实样本的分布。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642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综上所述，将深度学习引入到医学图像数字水印的研究中，所提出的两种新方法对医学图像能有效起到版权保护的作用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综上所述，将深度学习引入到医学图像数字水印的研究中，所提出的两种新方法对医学图像能有效起到版权保护的作用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18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数字水印技术有诸多算法，但从算法实现流程来看分为水印嵌入和水印提取两个阶段。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在水印嵌入阶段，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将载体图像、水印信息作为输入，然后通过水印嵌入算法，最后得到含水印图像， 其中“嵌入密匙” 作为可选项</a:t>
            </a:r>
            <a:r>
              <a:rPr lang="zh-CN" altLang="en-US" dirty="0"/>
              <a:t> 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水印嵌入算法包括空域水印和频域水印，空域水印算法实现简单，但是对载体图像质量有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很大的影响；频域水印算法通过变换图像频域，将水印信息分散到整个图像，使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得水印具有更好的不可见行和鲁棒性。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水印提取是水印嵌入的逆过程，通过水印提取算法从含水印图像中提取水印信息</a:t>
            </a:r>
            <a:r>
              <a:rPr lang="zh-CN" altLang="en-US" dirty="0"/>
              <a:t> 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其中“载体图像”、“密匙”作为可选项，这些可选项会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增加传输成本，不适用于现实场景</a:t>
            </a:r>
            <a:r>
              <a:rPr lang="zh-CN" altLang="en-US" dirty="0"/>
              <a:t> 。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53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C9AD-029B-4C01-9B26-B86F221D30E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19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0648950" y="0"/>
            <a:ext cx="154304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0648950" y="978794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研究背景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与意义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10648950" y="2239583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国内外研究现状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59681" y="3202103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研究内容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638219" y="4139357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总结与展望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661829" y="5090285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科研成果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0264462" y="3276476"/>
            <a:ext cx="540912" cy="251364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369610" y="336894"/>
            <a:ext cx="766800" cy="684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hasCustomPrompt="1"/>
          </p:nvPr>
        </p:nvSpPr>
        <p:spPr>
          <a:xfrm>
            <a:off x="1376123" y="112305"/>
            <a:ext cx="9259948" cy="1700453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sz="2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基于深度残差网络的医学图像鲁棒可逆水印算法</a:t>
            </a:r>
            <a:br>
              <a:rPr lang="en-US" altLang="zh-CN" dirty="0"/>
            </a:br>
            <a:r>
              <a:rPr lang="zh-CN" altLang="en-US" dirty="0"/>
              <a:t>引言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0648950" y="0"/>
            <a:ext cx="154304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0648950" y="978794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研究背景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与意义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10648950" y="2239583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国内外研究现状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59681" y="3202103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研究内容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638219" y="4139357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总结与展望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661829" y="5090285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科研成果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0264462" y="3276476"/>
            <a:ext cx="540912" cy="251364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369610" y="336894"/>
            <a:ext cx="766800" cy="684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hasCustomPrompt="1"/>
          </p:nvPr>
        </p:nvSpPr>
        <p:spPr>
          <a:xfrm>
            <a:off x="1376123" y="182346"/>
            <a:ext cx="8849702" cy="1475864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研究</a:t>
            </a:r>
            <a:r>
              <a:rPr lang="en-US" altLang="zh-CN" dirty="0"/>
              <a:t>2  </a:t>
            </a:r>
            <a:r>
              <a:rPr lang="zh-CN" altLang="en-US" dirty="0"/>
              <a:t>基于</a:t>
            </a:r>
            <a:r>
              <a:rPr lang="en-US" altLang="zh-CN" dirty="0"/>
              <a:t>DCGAN</a:t>
            </a:r>
            <a:r>
              <a:rPr lang="zh-CN" altLang="en-US" dirty="0"/>
              <a:t>和</a:t>
            </a:r>
            <a:r>
              <a:rPr lang="en-US" altLang="zh-CN" dirty="0"/>
              <a:t>U-Net</a:t>
            </a:r>
            <a:r>
              <a:rPr lang="zh-CN" altLang="en-US" dirty="0"/>
              <a:t>相结合的弥散加权图像鲁棒水印算法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dirty="0"/>
              <a:t>引言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与展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0648950" y="0"/>
            <a:ext cx="154304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0648950" y="978794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研究背景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与意义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10648950" y="2239583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国内外研究现状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59681" y="3188428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研究内容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638219" y="4164640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总结与展望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661829" y="5090285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科研成果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0264462" y="4239013"/>
            <a:ext cx="540912" cy="251364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369610" y="336894"/>
            <a:ext cx="766800" cy="684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376124" y="336894"/>
            <a:ext cx="5065295" cy="684000"/>
          </a:xfrm>
        </p:spPr>
        <p:txBody>
          <a:bodyPr>
            <a:normAutofit/>
          </a:bodyPr>
          <a:lstStyle>
            <a:lvl1pPr>
              <a:defRPr sz="3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科研成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0648950" y="0"/>
            <a:ext cx="154304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0648950" y="978794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研究背景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与意义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10648950" y="2239583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国内外研究现状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59681" y="3188428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研究内容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638219" y="4139357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总结与展望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661829" y="5111117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科研成果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0264462" y="5201532"/>
            <a:ext cx="540912" cy="251364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369610" y="336894"/>
            <a:ext cx="766800" cy="684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标题 15"/>
          <p:cNvSpPr>
            <a:spLocks noGrp="1"/>
          </p:cNvSpPr>
          <p:nvPr>
            <p:ph type="title"/>
          </p:nvPr>
        </p:nvSpPr>
        <p:spPr>
          <a:xfrm>
            <a:off x="1376124" y="336894"/>
            <a:ext cx="5065295" cy="684000"/>
          </a:xfrm>
        </p:spPr>
        <p:txBody>
          <a:bodyPr>
            <a:normAutofit/>
          </a:bodyPr>
          <a:lstStyle>
            <a:lvl1pPr>
              <a:defRPr sz="3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背景与意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0648950" y="0"/>
            <a:ext cx="154304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0648950" y="978794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与意义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10648950" y="2237499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国内外研究现状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59681" y="3188428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研究内容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638219" y="4139357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总结与展望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661829" y="5090285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科研成果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0264462" y="1207055"/>
            <a:ext cx="540912" cy="251364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369610" y="336894"/>
            <a:ext cx="766800" cy="684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376124" y="336894"/>
            <a:ext cx="5065295" cy="684000"/>
          </a:xfrm>
        </p:spPr>
        <p:txBody>
          <a:bodyPr>
            <a:normAutofit/>
          </a:bodyPr>
          <a:lstStyle>
            <a:lvl1pPr>
              <a:defRPr sz="3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关知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0648950" y="0"/>
            <a:ext cx="154304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0648950" y="978794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研究背景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与意义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10648950" y="2239583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国内外研究现状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59681" y="3188428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研究内容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638219" y="4139357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总结与展望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661829" y="5090285"/>
            <a:ext cx="154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科研成果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0264462" y="2313956"/>
            <a:ext cx="540912" cy="251364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369610" y="336894"/>
            <a:ext cx="766800" cy="684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376124" y="336894"/>
            <a:ext cx="5065295" cy="684000"/>
          </a:xfrm>
        </p:spPr>
        <p:txBody>
          <a:bodyPr>
            <a:normAutofit/>
          </a:bodyPr>
          <a:lstStyle>
            <a:lvl1pPr>
              <a:defRPr sz="3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08042-B747-4321-82B1-8FB7C3319026}" type="datetimeFigureOut">
              <a:rPr lang="zh-CN" altLang="en-US" smtClean="0"/>
              <a:t>2023/6/3 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02221-B034-41B5-852A-8C4BD73FCC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4208042-B747-4321-82B1-8FB7C331902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2023/6/3 Sat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402221-B034-41B5-852A-8C4BD73FCC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.docx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.docx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3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4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7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4.e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6.emf"/><Relationship Id="rId5" Type="http://schemas.openxmlformats.org/officeDocument/2006/relationships/image" Target="../media/image33.wmf"/><Relationship Id="rId15" Type="http://schemas.openxmlformats.org/officeDocument/2006/relationships/image" Target="../media/image38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emf"/><Relationship Id="rId1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5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6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7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8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7.wmf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直角三角形 346"/>
          <p:cNvSpPr/>
          <p:nvPr/>
        </p:nvSpPr>
        <p:spPr>
          <a:xfrm rot="16200000">
            <a:off x="8543849" y="3212109"/>
            <a:ext cx="3668184" cy="366818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直角三角形 11"/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3" name="矩形 92"/>
          <p:cNvSpPr/>
          <p:nvPr/>
        </p:nvSpPr>
        <p:spPr>
          <a:xfrm>
            <a:off x="168470" y="649753"/>
            <a:ext cx="11802519" cy="52725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021892" y="2618989"/>
            <a:ext cx="8920684" cy="1734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5335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基于深度学习的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5335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图像对抗算法研究</a:t>
            </a:r>
          </a:p>
        </p:txBody>
      </p:sp>
      <p:sp>
        <p:nvSpPr>
          <p:cNvPr id="67" name="椭圆 66"/>
          <p:cNvSpPr/>
          <p:nvPr/>
        </p:nvSpPr>
        <p:spPr>
          <a:xfrm>
            <a:off x="3593350" y="4623915"/>
            <a:ext cx="468069" cy="468069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043692" y="4681615"/>
            <a:ext cx="2762533" cy="3784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34" charset="0"/>
              </a:rPr>
              <a:t>学号：</a:t>
            </a:r>
            <a:r>
              <a:rPr lang="en-US" altLang="zh-CN" sz="1865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34" charset="0"/>
              </a:rPr>
              <a:t>2020022196</a:t>
            </a:r>
            <a:endParaRPr lang="zh-CN" altLang="en-US" sz="1865" dirty="0">
              <a:solidFill>
                <a:schemeClr val="accent5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38156" y="4619846"/>
            <a:ext cx="468069" cy="468069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6788785" y="4677410"/>
            <a:ext cx="3329305" cy="3784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34" charset="0"/>
              </a:rPr>
              <a:t>专业：电子信息（软件工程）</a:t>
            </a:r>
            <a:endParaRPr lang="en-US" altLang="zh-CN" sz="1865" dirty="0">
              <a:solidFill>
                <a:schemeClr val="accent5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3678855" y="4682312"/>
            <a:ext cx="290891" cy="317537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6444134" y="4679801"/>
            <a:ext cx="256116" cy="277284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83662" y="1379882"/>
            <a:ext cx="3551147" cy="1134742"/>
            <a:chOff x="4383662" y="1379882"/>
            <a:chExt cx="3551147" cy="1134742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7407" y1="30769" x2="37407" y2="30769"/>
                          <a14:foregroundMark x1="50370" y1="26007" x2="50370" y2="26007"/>
                          <a14:foregroundMark x1="64815" y1="30769" x2="64815" y2="30769"/>
                          <a14:foregroundMark x1="43704" y1="74359" x2="43704" y2="74359"/>
                          <a14:foregroundMark x1="49259" y1="73260" x2="49259" y2="73260"/>
                          <a14:foregroundMark x1="54444" y1="73626" x2="54444" y2="73626"/>
                          <a14:foregroundMark x1="51852" y1="73260" x2="51852" y2="73260"/>
                          <a14:foregroundMark x1="58519" y1="73260" x2="58519" y2="73260"/>
                          <a14:foregroundMark x1="57407" y1="76923" x2="57407" y2="76923"/>
                        </a14:backgroundRemoval>
                      </a14:imgEffect>
                      <a14:imgEffect>
                        <a14:brightnessContrast bright="-5000" contrast="40000"/>
                      </a14:imgEffect>
                      <a14:imgEffect>
                        <a14:saturation sat="40000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662" y="1379882"/>
              <a:ext cx="1122272" cy="1134742"/>
            </a:xfrm>
            <a:prstGeom prst="rect">
              <a:avLst/>
            </a:prstGeom>
          </p:spPr>
        </p:pic>
        <p:pic>
          <p:nvPicPr>
            <p:cNvPr id="91" name="图片 90" descr="毛体"/>
            <p:cNvPicPr/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17" b="99296" l="0" r="100000">
                          <a14:foregroundMark x1="80939" y1="65493" x2="80939" y2="65493"/>
                          <a14:foregroundMark x1="63812" y1="47887" x2="63812" y2="47887"/>
                          <a14:foregroundMark x1="69061" y1="53521" x2="69061" y2="53521"/>
                          <a14:foregroundMark x1="46133" y1="50000" x2="46133" y2="50000"/>
                          <a14:foregroundMark x1="43370" y1="57746" x2="43370" y2="57746"/>
                          <a14:foregroundMark x1="38950" y1="58451" x2="38950" y2="58451"/>
                          <a14:foregroundMark x1="33149" y1="62676" x2="33149" y2="62676"/>
                          <a14:foregroundMark x1="17680" y1="12676" x2="17680" y2="12676"/>
                          <a14:foregroundMark x1="10773" y1="40141" x2="10773" y2="40141"/>
                          <a14:foregroundMark x1="18785" y1="56338" x2="18785" y2="56338"/>
                          <a14:foregroundMark x1="15746" y1="60563" x2="15746" y2="60563"/>
                          <a14:foregroundMark x1="15193" y1="66197" x2="15193" y2="66197"/>
                          <a14:foregroundMark x1="19061" y1="85915" x2="19061" y2="85915"/>
                          <a14:foregroundMark x1="8287" y1="59859" x2="8287" y2="59859"/>
                          <a14:foregroundMark x1="10497" y1="57042" x2="10497" y2="57042"/>
                          <a14:foregroundMark x1="12431" y1="54225" x2="12431" y2="54225"/>
                          <a14:foregroundMark x1="86740" y1="50704" x2="86740" y2="50704"/>
                          <a14:foregroundMark x1="94475" y1="26761" x2="94475" y2="26761"/>
                        </a14:backgroundRemoval>
                      </a14:imgEffect>
                      <a14:imgEffect>
                        <a14:brightnessContrast bright="6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364" y="1412896"/>
              <a:ext cx="1889479" cy="68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5505934" y="2109768"/>
              <a:ext cx="2428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GUIZHOU UNIVERSITY</a:t>
              </a:r>
              <a:endParaRPr lang="zh-C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文本框 2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EA1147DF-82C5-46CC-B17F-12DE59C39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093" y="5469590"/>
            <a:ext cx="1579418" cy="3784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en-US" altLang="zh-CN" sz="1865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34" charset="0"/>
              </a:rPr>
              <a:t>2023/06/06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研究内容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502831" y="4772399"/>
            <a:ext cx="3223155" cy="7922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结合的对抗样本生成算法</a:t>
            </a:r>
            <a:endParaRPr lang="zh-CN" altLang="en-US" sz="1600" spc="100" dirty="0"/>
          </a:p>
        </p:txBody>
      </p:sp>
      <p:sp>
        <p:nvSpPr>
          <p:cNvPr id="4" name="矩形 3"/>
          <p:cNvSpPr/>
          <p:nvPr/>
        </p:nvSpPr>
        <p:spPr>
          <a:xfrm>
            <a:off x="2476092" y="4772399"/>
            <a:ext cx="2566175" cy="787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6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特征解耦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的对抗样本防御算法</a:t>
            </a:r>
            <a:endParaRPr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93631" y="1666300"/>
            <a:ext cx="4787329" cy="422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针对用于</a:t>
            </a:r>
            <a:r>
              <a:rPr lang="zh-CN" altLang="en-US" sz="16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图像分类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的深度学习算法的安全性问题。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2893631" y="3079740"/>
            <a:ext cx="4787327" cy="7922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分别设计</a:t>
            </a:r>
            <a:r>
              <a:rPr lang="zh-CN" altLang="en-US" sz="16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对抗防御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对抗攻击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算法用于提高深度分类模型的鲁棒性。 </a:t>
            </a:r>
            <a:endParaRPr lang="zh-CN" altLang="en-US" sz="1600" dirty="0"/>
          </a:p>
        </p:txBody>
      </p:sp>
      <p:sp>
        <p:nvSpPr>
          <p:cNvPr id="7" name="下箭头 6"/>
          <p:cNvSpPr/>
          <p:nvPr/>
        </p:nvSpPr>
        <p:spPr>
          <a:xfrm>
            <a:off x="5094515" y="2246811"/>
            <a:ext cx="235132" cy="32657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5129348" y="4136572"/>
            <a:ext cx="235132" cy="32657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76091" y="4364337"/>
            <a:ext cx="2566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02830" y="4364337"/>
            <a:ext cx="3223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93631" y="1316681"/>
            <a:ext cx="4787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866314" y="2683663"/>
            <a:ext cx="4787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</a:p>
        </p:txBody>
      </p:sp>
    </p:spTree>
    <p:extLst>
      <p:ext uri="{BB962C8B-B14F-4D97-AF65-F5344CB8AC3E}">
        <p14:creationId xmlns:p14="http://schemas.microsoft.com/office/powerpoint/2010/main" val="414298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对角圆角矩形 4"/>
          <p:cNvSpPr/>
          <p:nvPr/>
        </p:nvSpPr>
        <p:spPr>
          <a:xfrm>
            <a:off x="1009934" y="1421270"/>
            <a:ext cx="8679976" cy="1242989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针对问题：</a:t>
            </a:r>
            <a:endParaRPr lang="en-US" altLang="zh-CN" b="1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现有基于预处理的防御算法重构图像无法达到原始干净图像的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可视质量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分类准确率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对角圆角矩形 5"/>
          <p:cNvSpPr/>
          <p:nvPr/>
        </p:nvSpPr>
        <p:spPr>
          <a:xfrm flipV="1">
            <a:off x="1009934" y="3067236"/>
            <a:ext cx="8679976" cy="2951897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09934" y="3067238"/>
            <a:ext cx="8557147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提出算法：</a:t>
            </a:r>
            <a:endParaRPr lang="en-US" altLang="zh-CN" b="1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干净特征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噪声特征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的概念，设计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特征解耦交互网络（</a:t>
            </a:r>
            <a:r>
              <a:rPr lang="en-US" altLang="zh-CN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FDIN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分离两种特征，重构出干净图像和噪声图像。 </a:t>
            </a:r>
            <a:endParaRPr lang="en-US" altLang="zh-CN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以原始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干净图像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的特征作为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先验知识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，指导网络学习对抗样本的干净特征，提高模型在干净样本上的分类准确率。</a:t>
            </a:r>
            <a:endParaRPr lang="en-US" altLang="zh-CN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使用基于</a:t>
            </a:r>
            <a:r>
              <a:rPr lang="en-US" altLang="zh-CN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CW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攻击算法的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分类损失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函数代替常规的交叉熵损失函数，提高模型的对抗鲁棒性</a:t>
            </a:r>
            <a:r>
              <a:rPr lang="zh-CN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123" y="54114"/>
            <a:ext cx="9259948" cy="17004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en-US" altLang="zh-CN" sz="2400" dirty="0"/>
              <a:t>FDIN</a:t>
            </a:r>
            <a:r>
              <a:rPr lang="zh-CN" altLang="en-US" sz="2400" dirty="0"/>
              <a:t>模型结构</a:t>
            </a:r>
          </a:p>
        </p:txBody>
      </p:sp>
      <p:pic>
        <p:nvPicPr>
          <p:cNvPr id="654" name="图片 653">
            <a:extLst>
              <a:ext uri="{FF2B5EF4-FFF2-40B4-BE49-F238E27FC236}">
                <a16:creationId xmlns:a16="http://schemas.microsoft.com/office/drawing/2014/main" id="{059ECD78-91B2-44CA-8F6F-81F8C476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23" y="2650354"/>
            <a:ext cx="7891346" cy="35506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836AFE-1508-4049-AAB3-D8D23B435DC9}"/>
              </a:ext>
            </a:extLst>
          </p:cNvPr>
          <p:cNvSpPr txBox="1"/>
          <p:nvPr/>
        </p:nvSpPr>
        <p:spPr>
          <a:xfrm>
            <a:off x="4038720" y="6290218"/>
            <a:ext cx="2566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特征解耦交互网络结构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C6E4E3-A27B-4D76-B0BE-1E6D04E14DD6}"/>
              </a:ext>
            </a:extLst>
          </p:cNvPr>
          <p:cNvSpPr txBox="1"/>
          <p:nvPr/>
        </p:nvSpPr>
        <p:spPr>
          <a:xfrm>
            <a:off x="291353" y="4536558"/>
            <a:ext cx="116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干净样本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338E56-BDE9-41BC-A547-1A2F15B70CC6}"/>
              </a:ext>
            </a:extLst>
          </p:cNvPr>
          <p:cNvSpPr txBox="1"/>
          <p:nvPr/>
        </p:nvSpPr>
        <p:spPr>
          <a:xfrm>
            <a:off x="291353" y="3355002"/>
            <a:ext cx="116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对抗样本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5C0DCD-28D4-414E-AB2C-1E1D89DF649B}"/>
              </a:ext>
            </a:extLst>
          </p:cNvPr>
          <p:cNvSpPr txBox="1"/>
          <p:nvPr/>
        </p:nvSpPr>
        <p:spPr>
          <a:xfrm>
            <a:off x="8897471" y="2945720"/>
            <a:ext cx="116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对抗噪声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对角圆角矩形 4">
                <a:extLst>
                  <a:ext uri="{FF2B5EF4-FFF2-40B4-BE49-F238E27FC236}">
                    <a16:creationId xmlns:a16="http://schemas.microsoft.com/office/drawing/2014/main" id="{299BBF6F-FFF5-4A46-B6A4-12B035A1C791}"/>
                  </a:ext>
                </a:extLst>
              </p:cNvPr>
              <p:cNvSpPr/>
              <p:nvPr/>
            </p:nvSpPr>
            <p:spPr>
              <a:xfrm>
                <a:off x="1009934" y="1626418"/>
                <a:ext cx="8679976" cy="722978"/>
              </a:xfrm>
              <a:prstGeom prst="round2Diag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spc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训练阶段：</a:t>
                </a:r>
                <a:endParaRPr lang="en-US" altLang="zh-CN" b="1" spc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pc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输入对抗样本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pc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acc>
                  </m:oMath>
                </a14:m>
                <a:r>
                  <a:rPr lang="zh-CN" altLang="en-US" spc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和干净样本</a:t>
                </a:r>
                <a14:m>
                  <m:oMath xmlns:m="http://schemas.openxmlformats.org/officeDocument/2006/math">
                    <m:r>
                      <a:rPr lang="en-US" altLang="zh-CN" i="1" spc="1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</m:oMath>
                </a14:m>
                <a:r>
                  <a:rPr lang="zh-CN" altLang="en-US" spc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，输出重构样本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pc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b="0" i="1" spc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  <m:sup>
                        <m:r>
                          <a:rPr lang="en-US" altLang="zh-CN" b="0" i="1" spc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zh-CN" altLang="en-US" spc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pc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b="0" i="1" spc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pc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，计算损失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>
          <p:sp>
            <p:nvSpPr>
              <p:cNvPr id="11" name="对角圆角矩形 4">
                <a:extLst>
                  <a:ext uri="{FF2B5EF4-FFF2-40B4-BE49-F238E27FC236}">
                    <a16:creationId xmlns:a16="http://schemas.microsoft.com/office/drawing/2014/main" id="{299BBF6F-FFF5-4A46-B6A4-12B035A1C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34" y="1626418"/>
                <a:ext cx="8679976" cy="722978"/>
              </a:xfrm>
              <a:prstGeom prst="round2DiagRect">
                <a:avLst/>
              </a:prstGeom>
              <a:blipFill>
                <a:blip r:embed="rId3"/>
                <a:stretch>
                  <a:fillRect b="-4828"/>
                </a:stretch>
              </a:blipFill>
              <a:ln w="19050"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24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123" y="54114"/>
            <a:ext cx="9259948" cy="17004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en-US" altLang="zh-CN" sz="2400" dirty="0"/>
              <a:t>FDIN</a:t>
            </a:r>
            <a:r>
              <a:rPr lang="zh-CN" altLang="en-US" sz="2400" dirty="0"/>
              <a:t>模型结构</a:t>
            </a:r>
          </a:p>
        </p:txBody>
      </p:sp>
      <p:pic>
        <p:nvPicPr>
          <p:cNvPr id="654" name="图片 653">
            <a:extLst>
              <a:ext uri="{FF2B5EF4-FFF2-40B4-BE49-F238E27FC236}">
                <a16:creationId xmlns:a16="http://schemas.microsoft.com/office/drawing/2014/main" id="{059ECD78-91B2-44CA-8F6F-81F8C476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23" y="2650354"/>
            <a:ext cx="7891346" cy="35506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836AFE-1508-4049-AAB3-D8D23B435DC9}"/>
              </a:ext>
            </a:extLst>
          </p:cNvPr>
          <p:cNvSpPr txBox="1"/>
          <p:nvPr/>
        </p:nvSpPr>
        <p:spPr>
          <a:xfrm>
            <a:off x="4038720" y="6290218"/>
            <a:ext cx="2566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特征解耦交互网络结构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C6E4E3-A27B-4D76-B0BE-1E6D04E14DD6}"/>
              </a:ext>
            </a:extLst>
          </p:cNvPr>
          <p:cNvSpPr txBox="1"/>
          <p:nvPr/>
        </p:nvSpPr>
        <p:spPr>
          <a:xfrm>
            <a:off x="291353" y="4536558"/>
            <a:ext cx="116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干净样本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338E56-BDE9-41BC-A547-1A2F15B70CC6}"/>
              </a:ext>
            </a:extLst>
          </p:cNvPr>
          <p:cNvSpPr txBox="1"/>
          <p:nvPr/>
        </p:nvSpPr>
        <p:spPr>
          <a:xfrm>
            <a:off x="291353" y="3355002"/>
            <a:ext cx="116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对抗样本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5C0DCD-28D4-414E-AB2C-1E1D89DF649B}"/>
              </a:ext>
            </a:extLst>
          </p:cNvPr>
          <p:cNvSpPr txBox="1"/>
          <p:nvPr/>
        </p:nvSpPr>
        <p:spPr>
          <a:xfrm>
            <a:off x="8897471" y="2945720"/>
            <a:ext cx="116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对抗噪声</a:t>
            </a:r>
            <a:endParaRPr lang="zh-CN" altLang="en-US" dirty="0"/>
          </a:p>
        </p:txBody>
      </p:sp>
      <p:sp>
        <p:nvSpPr>
          <p:cNvPr id="11" name="对角圆角矩形 4">
            <a:extLst>
              <a:ext uri="{FF2B5EF4-FFF2-40B4-BE49-F238E27FC236}">
                <a16:creationId xmlns:a16="http://schemas.microsoft.com/office/drawing/2014/main" id="{299BBF6F-FFF5-4A46-B6A4-12B035A1C791}"/>
              </a:ext>
            </a:extLst>
          </p:cNvPr>
          <p:cNvSpPr/>
          <p:nvPr/>
        </p:nvSpPr>
        <p:spPr>
          <a:xfrm>
            <a:off x="1009934" y="1634731"/>
            <a:ext cx="8679976" cy="722978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b="1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测试阶段：</a:t>
            </a:r>
            <a:endParaRPr lang="en-US" altLang="zh-CN" b="1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输入对抗样本，输出重构样本，进行正确分类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5777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损失函数</a:t>
            </a:r>
          </a:p>
        </p:txBody>
      </p:sp>
      <p:sp>
        <p:nvSpPr>
          <p:cNvPr id="24" name="文本框 2">
            <a:extLst>
              <a:ext uri="{FF2B5EF4-FFF2-40B4-BE49-F238E27FC236}">
                <a16:creationId xmlns:a16="http://schemas.microsoft.com/office/drawing/2014/main" id="{1B844AA3-C7A6-4F1B-8D1B-2D32FBEF8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85" y="1793025"/>
            <a:ext cx="8910146" cy="4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重构损失：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感知损失：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指导损失：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分类损失：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总损失：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DBBCD356-BF61-4E4F-8980-3D7BB50A69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712778"/>
              </p:ext>
            </p:extLst>
          </p:nvPr>
        </p:nvGraphicFramePr>
        <p:xfrm>
          <a:off x="2723775" y="1924891"/>
          <a:ext cx="4769443" cy="88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0" name="Equation" r:id="rId3" imgW="2980902" imgH="552639" progId="Equation.DSMT4">
                  <p:embed/>
                </p:oleObj>
              </mc:Choice>
              <mc:Fallback>
                <p:oleObj name="Equation" r:id="rId3" imgW="2980902" imgH="55263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3775" y="1924891"/>
                        <a:ext cx="4769443" cy="884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1AD7318-621D-47AD-A0BF-F0CBB70E44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346867"/>
              </p:ext>
            </p:extLst>
          </p:nvPr>
        </p:nvGraphicFramePr>
        <p:xfrm>
          <a:off x="2723775" y="2951749"/>
          <a:ext cx="4693418" cy="88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1" name="Equation" r:id="rId5" imgW="2933386" imgH="552639" progId="Equation.DSMT4">
                  <p:embed/>
                </p:oleObj>
              </mc:Choice>
              <mc:Fallback>
                <p:oleObj name="Equation" r:id="rId5" imgW="2933386" imgH="55263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3775" y="2951749"/>
                        <a:ext cx="4693418" cy="884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B65F52C9-DF41-40E7-A912-066690B118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337348"/>
              </p:ext>
            </p:extLst>
          </p:nvPr>
        </p:nvGraphicFramePr>
        <p:xfrm>
          <a:off x="2723775" y="3973103"/>
          <a:ext cx="2849802" cy="38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2" name="Equation" r:id="rId7" imgW="1781126" imgH="237977" progId="Equation.DSMT4">
                  <p:embed/>
                </p:oleObj>
              </mc:Choice>
              <mc:Fallback>
                <p:oleObj name="Equation" r:id="rId7" imgW="1781126" imgH="23797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3775" y="3973103"/>
                        <a:ext cx="2849802" cy="38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7F22012-8922-4900-AAA5-AEDB7A1A93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669725"/>
              </p:ext>
            </p:extLst>
          </p:nvPr>
        </p:nvGraphicFramePr>
        <p:xfrm>
          <a:off x="2723775" y="4516558"/>
          <a:ext cx="6064754" cy="853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3" name="Equation" r:id="rId9" imgW="3790471" imgH="533557" progId="Equation.DSMT4">
                  <p:embed/>
                </p:oleObj>
              </mc:Choice>
              <mc:Fallback>
                <p:oleObj name="Equation" r:id="rId9" imgW="3790471" imgH="53355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3775" y="4516558"/>
                        <a:ext cx="6064754" cy="853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44246DC0-56CA-42E9-AFAE-78E099800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629310"/>
              </p:ext>
            </p:extLst>
          </p:nvPr>
        </p:nvGraphicFramePr>
        <p:xfrm>
          <a:off x="2723775" y="5512913"/>
          <a:ext cx="3322080" cy="38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4" name="Equation" r:id="rId11" imgW="2076300" imgH="237977" progId="Equation.DSMT4">
                  <p:embed/>
                </p:oleObj>
              </mc:Choice>
              <mc:Fallback>
                <p:oleObj name="Equation" r:id="rId11" imgW="2076300" imgH="23797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23775" y="5512913"/>
                        <a:ext cx="3322080" cy="38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实验设置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57ECE3-A1E7-4BDF-8F25-BFF6B6ABD0A3}"/>
              </a:ext>
            </a:extLst>
          </p:cNvPr>
          <p:cNvSpPr/>
          <p:nvPr/>
        </p:nvSpPr>
        <p:spPr>
          <a:xfrm>
            <a:off x="1002280" y="3732767"/>
            <a:ext cx="87674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实验参数设置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54D46B1-D5A4-4479-B2BD-18E87567D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456535"/>
              </p:ext>
            </p:extLst>
          </p:nvPr>
        </p:nvGraphicFramePr>
        <p:xfrm>
          <a:off x="1002281" y="4072482"/>
          <a:ext cx="8767420" cy="1820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2" name="Document" r:id="rId3" imgW="5268143" imgH="1094116" progId="Word.Document.12">
                  <p:embed/>
                </p:oleObj>
              </mc:Choice>
              <mc:Fallback>
                <p:oleObj name="Document" r:id="rId3" imgW="5268143" imgH="109411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2281" y="4072482"/>
                        <a:ext cx="8767420" cy="1820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FABE099-0944-4795-9530-DA235F18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07789"/>
              </p:ext>
            </p:extLst>
          </p:nvPr>
        </p:nvGraphicFramePr>
        <p:xfrm>
          <a:off x="1081321" y="2128992"/>
          <a:ext cx="8514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360540279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3031860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96584196"/>
                    </a:ext>
                  </a:extLst>
                </a:gridCol>
                <a:gridCol w="1170492">
                  <a:extLst>
                    <a:ext uri="{9D8B030D-6E8A-4147-A177-3AD203B41FA5}">
                      <a16:colId xmlns:a16="http://schemas.microsoft.com/office/drawing/2014/main" val="1626665736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254141841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48457446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421775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图像色彩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类别数量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图像尺寸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训练集数量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测试集数量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目标分类器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072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MNIST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灰度图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LeNet-5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906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CIFAR10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彩色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RGB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ResNet-110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197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Mini-ImageNet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彩色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RGB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224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224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Shufflenet_v2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462084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44EAD1B3-6197-4078-9EFD-44A1E9B2247B}"/>
              </a:ext>
            </a:extLst>
          </p:cNvPr>
          <p:cNvSpPr/>
          <p:nvPr/>
        </p:nvSpPr>
        <p:spPr>
          <a:xfrm>
            <a:off x="1002280" y="1766544"/>
            <a:ext cx="87674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F798DE-A1B2-43CB-861D-CD8C989F649E}"/>
              </a:ext>
            </a:extLst>
          </p:cNvPr>
          <p:cNvSpPr/>
          <p:nvPr/>
        </p:nvSpPr>
        <p:spPr>
          <a:xfrm>
            <a:off x="1514146" y="5505405"/>
            <a:ext cx="7211842" cy="7873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实验在</a:t>
            </a:r>
            <a:r>
              <a:rPr lang="zh-CN" altLang="en-US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无目标的</a:t>
            </a:r>
            <a:r>
              <a:rPr lang="en-US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PGD</a:t>
            </a:r>
            <a:r>
              <a:rPr lang="zh-CN" altLang="en-US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攻击和无目标的</a:t>
            </a:r>
            <a:r>
              <a:rPr lang="en-US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DDN</a:t>
            </a:r>
            <a:r>
              <a:rPr lang="zh-CN" altLang="en-US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下进行训练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在多种攻击下进行测试。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像素约束攻击实验（定量）</a:t>
            </a:r>
          </a:p>
        </p:txBody>
      </p:sp>
      <p:sp>
        <p:nvSpPr>
          <p:cNvPr id="24" name="矩形 23"/>
          <p:cNvSpPr/>
          <p:nvPr/>
        </p:nvSpPr>
        <p:spPr>
          <a:xfrm>
            <a:off x="619706" y="2095617"/>
            <a:ext cx="2150388" cy="44807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MNIST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数据集上的平均精度高达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98.41%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，超过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5.65%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CIFAR10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数据集上的平均精度接近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90%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此外，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在防御一些攻击时的分类精度</a:t>
            </a:r>
            <a:r>
              <a:rPr lang="zh-CN" altLang="en-US" sz="1600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超过了目标分类器的标准测试精度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203D82CA-4B1F-4518-8FBC-968AC9737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31321"/>
              </p:ext>
            </p:extLst>
          </p:nvPr>
        </p:nvGraphicFramePr>
        <p:xfrm>
          <a:off x="3262407" y="2212288"/>
          <a:ext cx="6850926" cy="723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1" name="Document" r:id="rId4" imgW="5269943" imgH="5564548" progId="Word.Document.12">
                  <p:embed/>
                </p:oleObj>
              </mc:Choice>
              <mc:Fallback>
                <p:oleObj name="Document" r:id="rId4" imgW="5269943" imgH="55645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2407" y="2212288"/>
                        <a:ext cx="6850926" cy="723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A777658-A981-4A8F-B5DC-38C2DA08278A}"/>
              </a:ext>
            </a:extLst>
          </p:cNvPr>
          <p:cNvSpPr txBox="1"/>
          <p:nvPr/>
        </p:nvSpPr>
        <p:spPr>
          <a:xfrm>
            <a:off x="3262407" y="1920334"/>
            <a:ext cx="6850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MNIST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CIFAR10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上防御像素约束攻击实验结果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812800" y="5793336"/>
            <a:ext cx="9823271" cy="48474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像素约束攻击实验（定性）</a:t>
            </a:r>
          </a:p>
        </p:txBody>
      </p:sp>
      <p:sp>
        <p:nvSpPr>
          <p:cNvPr id="24" name="矩形 23"/>
          <p:cNvSpPr/>
          <p:nvPr/>
        </p:nvSpPr>
        <p:spPr>
          <a:xfrm>
            <a:off x="1514146" y="5505405"/>
            <a:ext cx="7211842" cy="115672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防御模型能够有效地去除掉对抗噪声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即使是在大扰动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eps=0.4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PGD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攻击下，仍能清除大部分噪声从而实现正确的分类。</a:t>
            </a:r>
          </a:p>
        </p:txBody>
      </p:sp>
      <p:pic>
        <p:nvPicPr>
          <p:cNvPr id="12374" name="Picture 86">
            <a:extLst>
              <a:ext uri="{FF2B5EF4-FFF2-40B4-BE49-F238E27FC236}">
                <a16:creationId xmlns:a16="http://schemas.microsoft.com/office/drawing/2014/main" id="{C5DF98F6-1E94-4A31-B59F-08003E3A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/>
          <a:stretch>
            <a:fillRect/>
          </a:stretch>
        </p:blipFill>
        <p:spPr bwMode="auto">
          <a:xfrm>
            <a:off x="1366819" y="1741559"/>
            <a:ext cx="7506497" cy="349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BEE0BB-6387-426A-B0F3-8385635D7BC2}"/>
              </a:ext>
            </a:extLst>
          </p:cNvPr>
          <p:cNvSpPr txBox="1"/>
          <p:nvPr/>
        </p:nvSpPr>
        <p:spPr>
          <a:xfrm>
            <a:off x="1366819" y="5182823"/>
            <a:ext cx="7506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MNIST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CIFAR10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对抗样本和重构样本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812800" y="5793336"/>
            <a:ext cx="9823271" cy="48474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像素约束攻击实验（定性）</a:t>
            </a:r>
          </a:p>
        </p:txBody>
      </p:sp>
      <p:sp>
        <p:nvSpPr>
          <p:cNvPr id="24" name="矩形 23"/>
          <p:cNvSpPr/>
          <p:nvPr/>
        </p:nvSpPr>
        <p:spPr>
          <a:xfrm>
            <a:off x="1514145" y="5505405"/>
            <a:ext cx="7818113" cy="7873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无目标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PGD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攻击的特征聚类形成簇数量更多，且簇的位置和干净样本聚类结果不同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重构样本聚类中心的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三个簇内部更加聚合，簇间相互远离。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B09BDA2-A67B-488F-9535-9DE5508228EE}"/>
              </a:ext>
            </a:extLst>
          </p:cNvPr>
          <p:cNvGrpSpPr>
            <a:grpSpLocks noChangeAspect="1"/>
          </p:cNvGrpSpPr>
          <p:nvPr/>
        </p:nvGrpSpPr>
        <p:grpSpPr>
          <a:xfrm>
            <a:off x="1204312" y="2084211"/>
            <a:ext cx="8437778" cy="2688428"/>
            <a:chOff x="2365900" y="1933966"/>
            <a:chExt cx="4962525" cy="1581150"/>
          </a:xfrm>
        </p:grpSpPr>
        <p:pic>
          <p:nvPicPr>
            <p:cNvPr id="46090" name="Picture 10">
              <a:extLst>
                <a:ext uri="{FF2B5EF4-FFF2-40B4-BE49-F238E27FC236}">
                  <a16:creationId xmlns:a16="http://schemas.microsoft.com/office/drawing/2014/main" id="{B8EF2300-B617-4CB9-AC78-19C61C805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900" y="1933966"/>
              <a:ext cx="1581150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9" name="Picture 9" descr="说明: 散点图&#10;&#10;描述已自动生成">
              <a:extLst>
                <a:ext uri="{FF2B5EF4-FFF2-40B4-BE49-F238E27FC236}">
                  <a16:creationId xmlns:a16="http://schemas.microsoft.com/office/drawing/2014/main" id="{80DB6CA3-0AFC-4FAE-A11E-4F2BA0D19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050" y="1933966"/>
              <a:ext cx="1581150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8" name="Picture 8">
              <a:extLst>
                <a:ext uri="{FF2B5EF4-FFF2-40B4-BE49-F238E27FC236}">
                  <a16:creationId xmlns:a16="http://schemas.microsoft.com/office/drawing/2014/main" id="{78650A1F-CC39-443C-AE04-9764CBF00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200" y="1933966"/>
              <a:ext cx="1581150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7" name="Picture 7" descr="说明: 图片包含 形状&#10;&#10;描述已自动生成">
              <a:extLst>
                <a:ext uri="{FF2B5EF4-FFF2-40B4-BE49-F238E27FC236}">
                  <a16:creationId xmlns:a16="http://schemas.microsoft.com/office/drawing/2014/main" id="{52A77D3E-4DF4-4D4F-8350-54280B69E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350" y="1943491"/>
              <a:ext cx="21907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11">
            <a:extLst>
              <a:ext uri="{FF2B5EF4-FFF2-40B4-BE49-F238E27FC236}">
                <a16:creationId xmlns:a16="http://schemas.microsoft.com/office/drawing/2014/main" id="{D0CB6D6A-617A-4EAD-ABE2-D73A47563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FE78DF5-0BC5-404C-8FD8-C45D72FA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917" y="4794749"/>
            <a:ext cx="25370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干净样本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142B43-D25B-4AD6-9CE7-7E3B633BB8DA}"/>
              </a:ext>
            </a:extLst>
          </p:cNvPr>
          <p:cNvSpPr txBox="1"/>
          <p:nvPr/>
        </p:nvSpPr>
        <p:spPr>
          <a:xfrm>
            <a:off x="2365899" y="5058426"/>
            <a:ext cx="6137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kumimoji="0" lang="zh-CN" altLang="en-US" sz="1400" b="0" i="0" u="none" strike="noStrike" cap="none" normalizeH="0" baseline="0" dirty="0" bmk="_Toc131711724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无目标</a:t>
            </a:r>
            <a:r>
              <a:rPr kumimoji="0" lang="en-US" altLang="zh-CN" sz="1400" b="0" i="0" u="none" strike="noStrike" cap="none" normalizeH="0" baseline="0" dirty="0" bmk="_Toc131711724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PGD</a:t>
            </a:r>
            <a:r>
              <a:rPr kumimoji="0" lang="zh-CN" altLang="en-US" sz="1400" b="0" i="0" u="none" strike="noStrike" cap="none" normalizeH="0" baseline="0" dirty="0" bmk="_Toc131711724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攻击生成的</a:t>
            </a:r>
            <a:r>
              <a:rPr kumimoji="0" lang="en-US" altLang="zh-CN" sz="1400" b="0" i="0" u="none" strike="noStrike" cap="none" normalizeH="0" baseline="0" dirty="0" bmk="_Toc131711724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MNIST</a:t>
            </a:r>
            <a:r>
              <a:rPr kumimoji="0" lang="zh-CN" altLang="en-US" sz="1400" b="0" i="0" u="none" strike="noStrike" cap="none" normalizeH="0" baseline="0" dirty="0" bmk="_Toc131711724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数据聚类</a:t>
            </a:r>
            <a:endParaRPr lang="zh-CN" alt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4219D-A856-4198-91C6-128E3B35C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4459" y="4773789"/>
            <a:ext cx="25370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对抗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样本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5FA715FC-AB40-4EF4-962D-B370535C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980" y="4775451"/>
            <a:ext cx="25370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重构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样本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51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812800" y="5793336"/>
            <a:ext cx="9823271" cy="48474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像素约束攻击实验（定性）</a:t>
            </a:r>
          </a:p>
        </p:txBody>
      </p:sp>
      <p:sp>
        <p:nvSpPr>
          <p:cNvPr id="24" name="矩形 23"/>
          <p:cNvSpPr/>
          <p:nvPr/>
        </p:nvSpPr>
        <p:spPr>
          <a:xfrm>
            <a:off x="1514146" y="5505405"/>
            <a:ext cx="7211842" cy="115672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有目标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PGD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攻击的特征聚类形成和类别数量相等的簇，但每个簇内含有各个类别的样本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重构样本的特征聚类表现出了和干净样本特征聚类相似的结果。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D0CB6D6A-617A-4EAD-ABE2-D73A47563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FE78DF5-0BC5-404C-8FD8-C45D72FA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0" y="4709984"/>
            <a:ext cx="25314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干净样本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2CF11E5-6716-4FF8-8C8E-5D012E0774B4}"/>
              </a:ext>
            </a:extLst>
          </p:cNvPr>
          <p:cNvGrpSpPr>
            <a:grpSpLocks noChangeAspect="1"/>
          </p:cNvGrpSpPr>
          <p:nvPr/>
        </p:nvGrpSpPr>
        <p:grpSpPr>
          <a:xfrm>
            <a:off x="1225184" y="2084786"/>
            <a:ext cx="8419339" cy="2688428"/>
            <a:chOff x="2365899" y="2318303"/>
            <a:chExt cx="6137910" cy="1959932"/>
          </a:xfrm>
        </p:grpSpPr>
        <p:pic>
          <p:nvPicPr>
            <p:cNvPr id="46090" name="Picture 10">
              <a:extLst>
                <a:ext uri="{FF2B5EF4-FFF2-40B4-BE49-F238E27FC236}">
                  <a16:creationId xmlns:a16="http://schemas.microsoft.com/office/drawing/2014/main" id="{B8EF2300-B617-4CB9-AC78-19C61C805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899" y="2322586"/>
              <a:ext cx="1955649" cy="195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7" name="Picture 7" descr="说明: 图片包含 形状&#10;&#10;描述已自动生成">
              <a:extLst>
                <a:ext uri="{FF2B5EF4-FFF2-40B4-BE49-F238E27FC236}">
                  <a16:creationId xmlns:a16="http://schemas.microsoft.com/office/drawing/2014/main" id="{52A77D3E-4DF4-4D4F-8350-54280B69E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2846" y="2334367"/>
              <a:ext cx="270963" cy="194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55" name="Picture 3" descr="说明: 散点图&#10;&#10;描述已自动生成">
              <a:extLst>
                <a:ext uri="{FF2B5EF4-FFF2-40B4-BE49-F238E27FC236}">
                  <a16:creationId xmlns:a16="http://schemas.microsoft.com/office/drawing/2014/main" id="{596A000F-ABA8-4C3A-A59D-04E93C2F4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412" y="2318303"/>
              <a:ext cx="1954800" cy="195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56" name="Picture 4">
              <a:extLst>
                <a:ext uri="{FF2B5EF4-FFF2-40B4-BE49-F238E27FC236}">
                  <a16:creationId xmlns:a16="http://schemas.microsoft.com/office/drawing/2014/main" id="{B5B8647D-077B-4E80-BD39-915170CCD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182" y="2318303"/>
              <a:ext cx="1954800" cy="195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B723C38-ABC1-40FA-AE46-6E356A6825F3}"/>
              </a:ext>
            </a:extLst>
          </p:cNvPr>
          <p:cNvSpPr txBox="1"/>
          <p:nvPr/>
        </p:nvSpPr>
        <p:spPr>
          <a:xfrm>
            <a:off x="2365899" y="5058426"/>
            <a:ext cx="6137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有目标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PGD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攻击生成的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数据聚类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B6CBB-9E6D-48D6-814E-BFBD7491E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930" y="4704916"/>
            <a:ext cx="25314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对抗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样本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9E3F5423-6544-4A38-8270-64E63AFFD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32" y="4707253"/>
            <a:ext cx="25314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重构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样本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7223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5080795" y="850748"/>
            <a:ext cx="780340" cy="780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0" cap="none" spc="0" normalizeH="0" baseline="0" noProof="0" dirty="0">
              <a:ln>
                <a:noFill/>
              </a:ln>
              <a:solidFill>
                <a:srgbClr val="16A3AA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115362" y="1967308"/>
            <a:ext cx="780340" cy="780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115362" y="3056544"/>
            <a:ext cx="780340" cy="780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106653" y="4116258"/>
            <a:ext cx="780340" cy="780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4136571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"/>
          <p:cNvSpPr txBox="1">
            <a:spLocks noChangeArrowheads="1"/>
          </p:cNvSpPr>
          <p:nvPr/>
        </p:nvSpPr>
        <p:spPr bwMode="auto">
          <a:xfrm>
            <a:off x="-1" y="1789912"/>
            <a:ext cx="413657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en-US" altLang="zh-CN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zh-CN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6944" y="984685"/>
            <a:ext cx="90273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41489" y="2041270"/>
            <a:ext cx="658952" cy="65895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5226944" y="2093747"/>
            <a:ext cx="90273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41489" y="3126905"/>
            <a:ext cx="658952" cy="65895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5226944" y="3179382"/>
            <a:ext cx="90273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5226944" y="4229921"/>
            <a:ext cx="57349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115362" y="5235090"/>
            <a:ext cx="780340" cy="780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5226944" y="5348530"/>
            <a:ext cx="57349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5" name="文本框 2"/>
          <p:cNvSpPr txBox="1">
            <a:spLocks noChangeArrowheads="1"/>
          </p:cNvSpPr>
          <p:nvPr/>
        </p:nvSpPr>
        <p:spPr bwMode="auto">
          <a:xfrm>
            <a:off x="6127805" y="841553"/>
            <a:ext cx="3640182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研究背景与意义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"/>
          <p:cNvSpPr txBox="1">
            <a:spLocks noChangeArrowheads="1"/>
          </p:cNvSpPr>
          <p:nvPr/>
        </p:nvSpPr>
        <p:spPr bwMode="auto">
          <a:xfrm>
            <a:off x="6127805" y="1920352"/>
            <a:ext cx="3640182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国内外研究现状</a:t>
            </a:r>
          </a:p>
        </p:txBody>
      </p:sp>
      <p:sp>
        <p:nvSpPr>
          <p:cNvPr id="30" name="文本框 2"/>
          <p:cNvSpPr txBox="1">
            <a:spLocks noChangeArrowheads="1"/>
          </p:cNvSpPr>
          <p:nvPr/>
        </p:nvSpPr>
        <p:spPr bwMode="auto">
          <a:xfrm>
            <a:off x="6127805" y="3032023"/>
            <a:ext cx="5396032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研究内容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6127805" y="4126645"/>
            <a:ext cx="3640182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总结与展望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2"/>
          <p:cNvSpPr txBox="1">
            <a:spLocks noChangeArrowheads="1"/>
          </p:cNvSpPr>
          <p:nvPr/>
        </p:nvSpPr>
        <p:spPr bwMode="auto">
          <a:xfrm>
            <a:off x="6127805" y="5222060"/>
            <a:ext cx="3640182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科研成果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空间约束攻击实验（定量）</a:t>
            </a:r>
          </a:p>
        </p:txBody>
      </p:sp>
      <p:sp>
        <p:nvSpPr>
          <p:cNvPr id="24" name="矩形 23"/>
          <p:cNvSpPr/>
          <p:nvPr/>
        </p:nvSpPr>
        <p:spPr>
          <a:xfrm>
            <a:off x="1376123" y="2194229"/>
            <a:ext cx="2302789" cy="37420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MNIST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数据集上，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在接受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攻击时表现不好，但平均精度仍超过了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CIFAR10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数据集上，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实现了更有效的防御，具有更好的对抗鲁棒性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203D82CA-4B1F-4518-8FBC-968AC9737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658438"/>
              </p:ext>
            </p:extLst>
          </p:nvPr>
        </p:nvGraphicFramePr>
        <p:xfrm>
          <a:off x="3290047" y="2258030"/>
          <a:ext cx="6850926" cy="723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4" name="Document" r:id="rId4" imgW="5269943" imgH="5564548" progId="Word.Document.12">
                  <p:embed/>
                </p:oleObj>
              </mc:Choice>
              <mc:Fallback>
                <p:oleObj name="Document" r:id="rId4" imgW="5269943" imgH="5564548" progId="Word.Document.12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203D82CA-4B1F-4518-8FBC-968AC9737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0047" y="2258030"/>
                        <a:ext cx="6850926" cy="723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9236F17-7AC6-4C4A-AFDC-4115E290B80B}"/>
              </a:ext>
            </a:extLst>
          </p:cNvPr>
          <p:cNvSpPr txBox="1"/>
          <p:nvPr/>
        </p:nvSpPr>
        <p:spPr>
          <a:xfrm>
            <a:off x="4257675" y="1920334"/>
            <a:ext cx="485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MNIST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CIFAR10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上的防御空间约束攻击实验结果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8591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812800" y="5793336"/>
            <a:ext cx="9823271" cy="48474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空间约束攻击实验（定性）</a:t>
            </a:r>
          </a:p>
        </p:txBody>
      </p:sp>
      <p:sp>
        <p:nvSpPr>
          <p:cNvPr id="24" name="矩形 23"/>
          <p:cNvSpPr/>
          <p:nvPr/>
        </p:nvSpPr>
        <p:spPr>
          <a:xfrm>
            <a:off x="1514146" y="5505405"/>
            <a:ext cx="7211842" cy="7873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FWA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攻击在某种程度上改变了原有的语义信息，这对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的重构造成了困难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733C1889-C5F7-4D59-8380-10B443EA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/>
          <a:stretch>
            <a:fillRect/>
          </a:stretch>
        </p:blipFill>
        <p:spPr bwMode="auto">
          <a:xfrm>
            <a:off x="1620630" y="1986409"/>
            <a:ext cx="6998873" cy="288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AB9107-D802-4429-8EBA-54AC27044CCE}"/>
              </a:ext>
            </a:extLst>
          </p:cNvPr>
          <p:cNvSpPr txBox="1"/>
          <p:nvPr/>
        </p:nvSpPr>
        <p:spPr>
          <a:xfrm>
            <a:off x="1620630" y="4839351"/>
            <a:ext cx="6998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 MNIST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CIFAR10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对抗样本和重构样本</a:t>
            </a:r>
          </a:p>
        </p:txBody>
      </p:sp>
    </p:spTree>
    <p:extLst>
      <p:ext uri="{BB962C8B-B14F-4D97-AF65-F5344CB8AC3E}">
        <p14:creationId xmlns:p14="http://schemas.microsoft.com/office/powerpoint/2010/main" val="78484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812800" y="5793336"/>
            <a:ext cx="9823271" cy="48474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空间约束攻击实验（定性）</a:t>
            </a:r>
          </a:p>
        </p:txBody>
      </p:sp>
      <p:sp>
        <p:nvSpPr>
          <p:cNvPr id="24" name="矩形 23"/>
          <p:cNvSpPr/>
          <p:nvPr/>
        </p:nvSpPr>
        <p:spPr>
          <a:xfrm>
            <a:off x="1514146" y="5505405"/>
            <a:ext cx="7211842" cy="115672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攻击比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PGD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攻击更强力，生成的对抗样本整体上比较混乱，所有的样本聚集在一起形成了一个簇，不同类别的样本间相互掺杂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一定程度上缓解了不同类别间的混乱程度。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D0CB6D6A-617A-4EAD-ABE2-D73A47563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FE78DF5-0BC5-404C-8FD8-C45D72FA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584" y="4714372"/>
            <a:ext cx="26809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干净样本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1BB951D-1BC0-4E37-A4E2-C86ADA3A0BA8}"/>
              </a:ext>
            </a:extLst>
          </p:cNvPr>
          <p:cNvGrpSpPr>
            <a:grpSpLocks noChangeAspect="1"/>
          </p:cNvGrpSpPr>
          <p:nvPr/>
        </p:nvGrpSpPr>
        <p:grpSpPr>
          <a:xfrm>
            <a:off x="922584" y="2084400"/>
            <a:ext cx="8416677" cy="2689200"/>
            <a:chOff x="2365899" y="2322586"/>
            <a:chExt cx="6137910" cy="1961115"/>
          </a:xfrm>
        </p:grpSpPr>
        <p:pic>
          <p:nvPicPr>
            <p:cNvPr id="46090" name="Picture 10">
              <a:extLst>
                <a:ext uri="{FF2B5EF4-FFF2-40B4-BE49-F238E27FC236}">
                  <a16:creationId xmlns:a16="http://schemas.microsoft.com/office/drawing/2014/main" id="{B8EF2300-B617-4CB9-AC78-19C61C805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899" y="2322586"/>
              <a:ext cx="1955649" cy="195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7" name="Picture 7" descr="说明: 图片包含 形状&#10;&#10;描述已自动生成">
              <a:extLst>
                <a:ext uri="{FF2B5EF4-FFF2-40B4-BE49-F238E27FC236}">
                  <a16:creationId xmlns:a16="http://schemas.microsoft.com/office/drawing/2014/main" id="{52A77D3E-4DF4-4D4F-8350-54280B69E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2846" y="2334367"/>
              <a:ext cx="270963" cy="194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179" name="Picture 3" descr="说明: 图表, 散点图&#10;&#10;描述已自动生成">
              <a:extLst>
                <a:ext uri="{FF2B5EF4-FFF2-40B4-BE49-F238E27FC236}">
                  <a16:creationId xmlns:a16="http://schemas.microsoft.com/office/drawing/2014/main" id="{E04C6926-B285-470E-93EC-F15F3CB3D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04" y="2323435"/>
              <a:ext cx="1954800" cy="195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0" name="Picture 4" descr="说明: 图表, 散点图&#10;&#10;描述已自动生成">
              <a:extLst>
                <a:ext uri="{FF2B5EF4-FFF2-40B4-BE49-F238E27FC236}">
                  <a16:creationId xmlns:a16="http://schemas.microsoft.com/office/drawing/2014/main" id="{F0563BFF-A600-4A00-82ED-0A1A23A27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925" y="2328901"/>
              <a:ext cx="1954800" cy="195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A6A7F6C-AE9B-4AC4-9DFD-D778F3FB2653}"/>
              </a:ext>
            </a:extLst>
          </p:cNvPr>
          <p:cNvSpPr txBox="1"/>
          <p:nvPr/>
        </p:nvSpPr>
        <p:spPr>
          <a:xfrm>
            <a:off x="922583" y="4973157"/>
            <a:ext cx="8416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有目标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攻击生成的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数据聚类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2DFD3-EC68-4105-88B9-10C49F14A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109" y="4707655"/>
            <a:ext cx="26809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对抗样本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E43B3AEB-F291-4C54-BDAA-F1472BF6E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518" y="4715520"/>
            <a:ext cx="26809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重构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样本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75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扩展性实验</a:t>
            </a:r>
          </a:p>
        </p:txBody>
      </p:sp>
      <p:sp>
        <p:nvSpPr>
          <p:cNvPr id="24" name="矩形 23"/>
          <p:cNvSpPr/>
          <p:nvPr/>
        </p:nvSpPr>
        <p:spPr>
          <a:xfrm>
            <a:off x="1462388" y="5260159"/>
            <a:ext cx="8501710" cy="7873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Mini-ImageNet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数据集上，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仍表现出强大的防御性能，具有很强的适用性。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PGD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CW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攻击下，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的分类准确率同样超过了目标分类器的标准准确率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2A9AF18-4042-4C07-94F0-9EF73F907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444852"/>
              </p:ext>
            </p:extLst>
          </p:nvPr>
        </p:nvGraphicFramePr>
        <p:xfrm>
          <a:off x="1376123" y="2200321"/>
          <a:ext cx="7904915" cy="2959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9" name="Document" r:id="rId4" imgW="5269943" imgH="1973298" progId="Word.Document.12">
                  <p:embed/>
                </p:oleObj>
              </mc:Choice>
              <mc:Fallback>
                <p:oleObj name="Document" r:id="rId4" imgW="5269943" imgH="19732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6123" y="2200321"/>
                        <a:ext cx="7904915" cy="2959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CF4897A-62C7-4675-9C34-18FDC185390F}"/>
              </a:ext>
            </a:extLst>
          </p:cNvPr>
          <p:cNvSpPr txBox="1"/>
          <p:nvPr/>
        </p:nvSpPr>
        <p:spPr>
          <a:xfrm>
            <a:off x="1376122" y="1872709"/>
            <a:ext cx="7904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Mini-ImageNet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防御实验结果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067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  <a:r>
              <a:rPr lang="en-US" altLang="zh-CN" sz="2400" dirty="0"/>
              <a:t>—</a:t>
            </a:r>
            <a:r>
              <a:rPr lang="zh-CN" altLang="en-US" sz="2400" dirty="0"/>
              <a:t>消融实验</a:t>
            </a:r>
          </a:p>
        </p:txBody>
      </p:sp>
      <p:sp>
        <p:nvSpPr>
          <p:cNvPr id="24" name="矩形 23"/>
          <p:cNvSpPr/>
          <p:nvPr/>
        </p:nvSpPr>
        <p:spPr>
          <a:xfrm>
            <a:off x="1462388" y="5260159"/>
            <a:ext cx="8501710" cy="4180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同时使用解耦策略、指导损失函数和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CW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分类损失函数取得了最好的平均分类精度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CCAC34-F506-45BF-96DB-8214A01327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12812"/>
              </p:ext>
            </p:extLst>
          </p:nvPr>
        </p:nvGraphicFramePr>
        <p:xfrm>
          <a:off x="1401213" y="2599907"/>
          <a:ext cx="7833641" cy="193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1" name="Document" r:id="rId4" imgW="5222427" imgH="1292490" progId="Word.Document.12">
                  <p:embed/>
                </p:oleObj>
              </mc:Choice>
              <mc:Fallback>
                <p:oleObj name="Document" r:id="rId4" imgW="5222427" imgH="12924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1213" y="2599907"/>
                        <a:ext cx="7833641" cy="1938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695C0AD-CEA5-42B8-A15D-C6DDDEC89645}"/>
              </a:ext>
            </a:extLst>
          </p:cNvPr>
          <p:cNvSpPr txBox="1"/>
          <p:nvPr/>
        </p:nvSpPr>
        <p:spPr>
          <a:xfrm>
            <a:off x="1376122" y="2272759"/>
            <a:ext cx="7904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消融实验结果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314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1 </a:t>
            </a:r>
            <a:r>
              <a:rPr lang="zh-CN" altLang="en-US" dirty="0"/>
              <a:t>基于特征解耦的对抗样本防御算法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sz="2400" dirty="0"/>
              <a:t>实验结果分析</a:t>
            </a:r>
          </a:p>
        </p:txBody>
      </p:sp>
      <p:sp>
        <p:nvSpPr>
          <p:cNvPr id="24" name="矩形 23"/>
          <p:cNvSpPr/>
          <p:nvPr/>
        </p:nvSpPr>
        <p:spPr>
          <a:xfrm>
            <a:off x="1462388" y="5260159"/>
            <a:ext cx="8501710" cy="115672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DP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PGD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攻击进行训练；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PGD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攻击进行训练。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在训练数据为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时的表现明显优于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DP</a:t>
            </a:r>
            <a:r>
              <a: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在训练数据为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在各种攻击下的分类准确率远超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3250" name="Picture 2" descr="说明: 图表, 条形图&#10;&#10;描述已自动生成">
            <a:extLst>
              <a:ext uri="{FF2B5EF4-FFF2-40B4-BE49-F238E27FC236}">
                <a16:creationId xmlns:a16="http://schemas.microsoft.com/office/drawing/2014/main" id="{83206CFF-95CE-4312-A135-FB898AE0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661" y="1803233"/>
            <a:ext cx="5522519" cy="3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C02BE2-EF86-4DE7-B058-4B176886B1B0}"/>
              </a:ext>
            </a:extLst>
          </p:cNvPr>
          <p:cNvSpPr txBox="1"/>
          <p:nvPr/>
        </p:nvSpPr>
        <p:spPr>
          <a:xfrm>
            <a:off x="922583" y="5049357"/>
            <a:ext cx="8416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DP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下的实验对比</a:t>
            </a:r>
            <a:endParaRPr kumimoji="0" lang="zh-CN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94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2</a:t>
            </a:r>
            <a:r>
              <a:rPr lang="zh-CN" altLang="en-US" dirty="0"/>
              <a:t> 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对角圆角矩形 2"/>
          <p:cNvSpPr/>
          <p:nvPr/>
        </p:nvSpPr>
        <p:spPr>
          <a:xfrm>
            <a:off x="1009934" y="1393221"/>
            <a:ext cx="8679976" cy="184985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针对问题：</a:t>
            </a:r>
            <a:endParaRPr lang="en-US" altLang="zh-CN" b="1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现有的基于梯度的对抗攻击算法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可视质量差</a:t>
            </a:r>
            <a:r>
              <a:rPr lang="zh-CN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现有的基于优化的方法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生成效率低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对角圆角矩形 3"/>
          <p:cNvSpPr/>
          <p:nvPr/>
        </p:nvSpPr>
        <p:spPr>
          <a:xfrm flipV="1">
            <a:off x="1009934" y="3566159"/>
            <a:ext cx="8679976" cy="2261616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09934" y="3794760"/>
            <a:ext cx="8679976" cy="170540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提出算法：</a:t>
            </a:r>
            <a:endParaRPr lang="en-US" altLang="zh-CN" b="1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提出基于</a:t>
            </a:r>
            <a:r>
              <a:rPr lang="en-US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的攻击算法，</a:t>
            </a:r>
            <a:r>
              <a:rPr lang="zh-CN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相结合用于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生成对抗样本。</a:t>
            </a:r>
            <a:endParaRPr lang="en-US" altLang="zh-CN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提出改进的注意力机制</a:t>
            </a:r>
            <a:r>
              <a:rPr lang="en-US" altLang="zh-CN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Targeted Self-Attention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，在训练网络时引入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目标标签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先验知识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，指导网络模型学习生成具有特定攻击目标的对抗扰动。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2 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r>
              <a:rPr lang="en-US" altLang="zh-CN" dirty="0"/>
              <a:t>▪ Trans-GAN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509877" y="5604812"/>
            <a:ext cx="7928264" cy="942852"/>
            <a:chOff x="1177636" y="5416384"/>
            <a:chExt cx="7928264" cy="942852"/>
          </a:xfrm>
        </p:grpSpPr>
        <p:sp>
          <p:nvSpPr>
            <p:cNvPr id="35" name="圆角矩形 34"/>
            <p:cNvSpPr/>
            <p:nvPr/>
          </p:nvSpPr>
          <p:spPr>
            <a:xfrm>
              <a:off x="1177636" y="5416384"/>
              <a:ext cx="7928264" cy="9428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77636" y="5488776"/>
              <a:ext cx="6013185" cy="7875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使用改进的</a:t>
              </a:r>
              <a:r>
                <a:rPr lang="en-US" altLang="zh-CN" sz="1600" spc="1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Restormer</a:t>
              </a:r>
              <a:r>
                <a:rPr lang="zh-CN" altLang="en-US" sz="1600" spc="1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架构作为生成器模型</a:t>
              </a:r>
              <a:r>
                <a:rPr lang="en-US" altLang="zh-CN" sz="1600" spc="1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G</a:t>
              </a:r>
              <a:r>
                <a:rPr lang="zh-CN" altLang="en-US" sz="1600" spc="1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。</a:t>
              </a:r>
              <a:endParaRPr lang="en-US" altLang="zh-CN" sz="16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引入目标标签</a:t>
              </a:r>
              <a:r>
                <a:rPr lang="en-US" altLang="zh-CN" sz="1600" spc="1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</a:t>
              </a:r>
              <a:r>
                <a:rPr lang="zh-CN" altLang="en-US" sz="1600" spc="1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作为先验知识指导生成器实现有目标攻击。</a:t>
              </a:r>
              <a:endParaRPr lang="en-US" altLang="zh-CN" sz="16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1" name="图片 10" descr="图形用户界面, 应用程序, Teams&#10;&#10;描述已自动生成">
            <a:extLst>
              <a:ext uri="{FF2B5EF4-FFF2-40B4-BE49-F238E27FC236}">
                <a16:creationId xmlns:a16="http://schemas.microsoft.com/office/drawing/2014/main" id="{62831F9C-F452-4EC7-B29B-A0B9B5BFE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00" y="1561790"/>
            <a:ext cx="6291617" cy="35603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3DE76E-8E36-41FF-9B75-5D225C62C367}"/>
              </a:ext>
            </a:extLst>
          </p:cNvPr>
          <p:cNvSpPr txBox="1"/>
          <p:nvPr/>
        </p:nvSpPr>
        <p:spPr>
          <a:xfrm>
            <a:off x="2328200" y="5049357"/>
            <a:ext cx="629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Trans-GAN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网络结构</a:t>
            </a:r>
            <a:endParaRPr kumimoji="0" lang="zh-CN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39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123" y="41032"/>
            <a:ext cx="8849702" cy="14758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研究</a:t>
            </a:r>
            <a:r>
              <a:rPr lang="en-US" altLang="zh-CN" dirty="0"/>
              <a:t>2 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dirty="0"/>
              <a:t>生成器模型架构</a:t>
            </a:r>
          </a:p>
        </p:txBody>
      </p:sp>
      <p:pic>
        <p:nvPicPr>
          <p:cNvPr id="6" name="图片 5" descr="图示, 示意图&#10;&#10;描述已自动生成">
            <a:extLst>
              <a:ext uri="{FF2B5EF4-FFF2-40B4-BE49-F238E27FC236}">
                <a16:creationId xmlns:a16="http://schemas.microsoft.com/office/drawing/2014/main" id="{8BD54667-7F64-44C8-9319-1F516E1DB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6" y="2589351"/>
            <a:ext cx="9102117" cy="35908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A7B89F-4C25-47C7-AD5A-431BCCEFC03E}"/>
              </a:ext>
            </a:extLst>
          </p:cNvPr>
          <p:cNvSpPr txBox="1"/>
          <p:nvPr/>
        </p:nvSpPr>
        <p:spPr>
          <a:xfrm>
            <a:off x="940526" y="6187334"/>
            <a:ext cx="9102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 </a:t>
            </a:r>
            <a:r>
              <a:rPr lang="zh-CN" altLang="en-US" sz="1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生成器</a:t>
            </a:r>
            <a:r>
              <a:rPr lang="zh-CN" altLang="en-US" sz="1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模型架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</a:t>
            </a:r>
            <a:endParaRPr kumimoji="0" lang="zh-CN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对角圆角矩形 4">
            <a:extLst>
              <a:ext uri="{FF2B5EF4-FFF2-40B4-BE49-F238E27FC236}">
                <a16:creationId xmlns:a16="http://schemas.microsoft.com/office/drawing/2014/main" id="{4FCBC612-E55F-474C-A5D7-5453A56E2D30}"/>
              </a:ext>
            </a:extLst>
          </p:cNvPr>
          <p:cNvSpPr/>
          <p:nvPr/>
        </p:nvSpPr>
        <p:spPr>
          <a:xfrm>
            <a:off x="1041922" y="1554616"/>
            <a:ext cx="8679976" cy="722978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在每个尺度层都引入目标标签</a:t>
            </a:r>
            <a:r>
              <a:rPr lang="en-US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Reshape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成对应尺度的特征图，作为 </a:t>
            </a:r>
            <a:r>
              <a:rPr lang="en-US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Targeted Self-Attention</a:t>
            </a:r>
            <a:r>
              <a:rPr lang="zh-CN" altLang="en-US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2675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2 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r>
              <a:rPr lang="en-US" altLang="zh-CN" dirty="0"/>
              <a:t>▪ </a:t>
            </a:r>
            <a:r>
              <a:rPr lang="zh-CN" altLang="en-US" dirty="0"/>
              <a:t>损失函数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DCB85ECE-BFE8-4AF8-9706-0A2A73658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85" y="1793025"/>
            <a:ext cx="8910146" cy="4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en-US" altLang="zh-CN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GAN</a:t>
            </a: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对抗损失：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en-US" altLang="zh-CN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L2</a:t>
            </a: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相似度损失：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感知损失：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600"/>
              </a:spcBef>
              <a:buNone/>
            </a:pPr>
            <a:r>
              <a:rPr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总损失：</a:t>
            </a:r>
            <a:endParaRPr lang="en-US" altLang="zh-CN" sz="1800" b="1" spc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0CD1BE1-AF0D-4D6F-A43C-32A6E24C5F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82169"/>
              </p:ext>
            </p:extLst>
          </p:nvPr>
        </p:nvGraphicFramePr>
        <p:xfrm>
          <a:off x="2833539" y="1920801"/>
          <a:ext cx="4551552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79" name="Equation" r:id="rId4" imgW="2844720" imgH="228600" progId="Equation.DSMT4">
                  <p:embed/>
                </p:oleObj>
              </mc:Choice>
              <mc:Fallback>
                <p:oleObj name="Equation" r:id="rId4" imgW="2844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3539" y="1920801"/>
                        <a:ext cx="4551552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17F50D8-866E-4415-AA27-5ED2C84B0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359917"/>
              </p:ext>
            </p:extLst>
          </p:nvPr>
        </p:nvGraphicFramePr>
        <p:xfrm>
          <a:off x="2833539" y="2392731"/>
          <a:ext cx="2346997" cy="441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0" name="Equation" r:id="rId6" imgW="1466873" imgH="276139" progId="Equation.DSMT4">
                  <p:embed/>
                </p:oleObj>
              </mc:Choice>
              <mc:Fallback>
                <p:oleObj name="Equation" r:id="rId6" imgW="1466873" imgH="27613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33539" y="2392731"/>
                        <a:ext cx="2346997" cy="441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C08E7F8-97DB-41DD-9C61-8D3F9454C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330499"/>
              </p:ext>
            </p:extLst>
          </p:nvPr>
        </p:nvGraphicFramePr>
        <p:xfrm>
          <a:off x="2833539" y="2968266"/>
          <a:ext cx="2194370" cy="441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1" name="Equation" r:id="rId8" imgW="1371481" imgH="276139" progId="Equation.DSMT4">
                  <p:embed/>
                </p:oleObj>
              </mc:Choice>
              <mc:Fallback>
                <p:oleObj name="Equation" r:id="rId8" imgW="1371481" imgH="27613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33539" y="2968266"/>
                        <a:ext cx="2194370" cy="441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C978907-1D1D-4875-820B-2F4EB409FB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881851"/>
              </p:ext>
            </p:extLst>
          </p:nvPr>
        </p:nvGraphicFramePr>
        <p:xfrm>
          <a:off x="2833539" y="3372883"/>
          <a:ext cx="4830493" cy="731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2" name="Equation" r:id="rId10" imgW="3019058" imgH="457232" progId="Equation.DSMT4">
                  <p:embed/>
                </p:oleObj>
              </mc:Choice>
              <mc:Fallback>
                <p:oleObj name="Equation" r:id="rId10" imgW="3019058" imgH="45723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33539" y="3372883"/>
                        <a:ext cx="4830493" cy="731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FB9203E-E06A-44DC-9C6C-676E84916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292005"/>
              </p:ext>
            </p:extLst>
          </p:nvPr>
        </p:nvGraphicFramePr>
        <p:xfrm>
          <a:off x="2833539" y="4411407"/>
          <a:ext cx="3504656" cy="57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3" name="Equation" r:id="rId12" imgW="2190410" imgH="361825" progId="Equation.DSMT4">
                  <p:embed/>
                </p:oleObj>
              </mc:Choice>
              <mc:Fallback>
                <p:oleObj name="Equation" r:id="rId12" imgW="2190410" imgH="36182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33539" y="4411407"/>
                        <a:ext cx="3504656" cy="578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E071402-B09B-4FBF-93CD-73AA89A061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843547"/>
              </p:ext>
            </p:extLst>
          </p:nvPr>
        </p:nvGraphicFramePr>
        <p:xfrm>
          <a:off x="2833538" y="5538740"/>
          <a:ext cx="4830493" cy="441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4" name="Equation" r:id="rId14" imgW="3019058" imgH="276139" progId="Equation.DSMT4">
                  <p:embed/>
                </p:oleObj>
              </mc:Choice>
              <mc:Fallback>
                <p:oleObj name="Equation" r:id="rId14" imgW="3019058" imgH="27613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33538" y="5538740"/>
                        <a:ext cx="4830493" cy="441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92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838011" y="2822228"/>
            <a:ext cx="45159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研究背景与意义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3952625" y="3642313"/>
            <a:ext cx="42867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方正准圆简体" panose="03000509000000000000" pitchFamily="65" charset="-122"/>
                <a:cs typeface="Times New Roman" panose="02020603050405020304" pitchFamily="18" charset="0"/>
              </a:rPr>
              <a:t>Background and significance of the selected topic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4882141" y="4235529"/>
            <a:ext cx="2405257" cy="726920"/>
            <a:chOff x="4383662" y="1379882"/>
            <a:chExt cx="3551147" cy="1134742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7407" y1="30769" x2="37407" y2="30769"/>
                          <a14:foregroundMark x1="50370" y1="26007" x2="50370" y2="26007"/>
                          <a14:foregroundMark x1="64815" y1="30769" x2="64815" y2="30769"/>
                          <a14:foregroundMark x1="43704" y1="74359" x2="43704" y2="74359"/>
                          <a14:foregroundMark x1="49259" y1="73260" x2="49259" y2="73260"/>
                          <a14:foregroundMark x1="54444" y1="73626" x2="54444" y2="73626"/>
                          <a14:foregroundMark x1="51852" y1="73260" x2="51852" y2="73260"/>
                          <a14:foregroundMark x1="58519" y1="73260" x2="58519" y2="73260"/>
                          <a14:foregroundMark x1="57407" y1="76923" x2="57407" y2="76923"/>
                        </a14:backgroundRemoval>
                      </a14:imgEffect>
                      <a14:imgEffect>
                        <a14:brightnessContrast bright="-5000" contrast="40000"/>
                      </a14:imgEffect>
                      <a14:imgEffect>
                        <a14:saturation sat="40000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662" y="1379882"/>
              <a:ext cx="1122272" cy="1134742"/>
            </a:xfrm>
            <a:prstGeom prst="rect">
              <a:avLst/>
            </a:prstGeom>
          </p:spPr>
        </p:pic>
        <p:pic>
          <p:nvPicPr>
            <p:cNvPr id="77" name="图片 76" descr="毛体"/>
            <p:cNvPicPr/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17" b="99296" l="0" r="100000">
                          <a14:foregroundMark x1="80939" y1="65493" x2="80939" y2="65493"/>
                          <a14:foregroundMark x1="63812" y1="47887" x2="63812" y2="47887"/>
                          <a14:foregroundMark x1="69061" y1="53521" x2="69061" y2="53521"/>
                          <a14:foregroundMark x1="46133" y1="50000" x2="46133" y2="50000"/>
                          <a14:foregroundMark x1="43370" y1="57746" x2="43370" y2="57746"/>
                          <a14:foregroundMark x1="38950" y1="58451" x2="38950" y2="58451"/>
                          <a14:foregroundMark x1="33149" y1="62676" x2="33149" y2="62676"/>
                          <a14:foregroundMark x1="17680" y1="12676" x2="17680" y2="12676"/>
                          <a14:foregroundMark x1="10773" y1="40141" x2="10773" y2="40141"/>
                          <a14:foregroundMark x1="18785" y1="56338" x2="18785" y2="56338"/>
                          <a14:foregroundMark x1="15746" y1="60563" x2="15746" y2="60563"/>
                          <a14:foregroundMark x1="15193" y1="66197" x2="15193" y2="66197"/>
                          <a14:foregroundMark x1="19061" y1="85915" x2="19061" y2="85915"/>
                          <a14:foregroundMark x1="8287" y1="59859" x2="8287" y2="59859"/>
                          <a14:foregroundMark x1="10497" y1="57042" x2="10497" y2="57042"/>
                          <a14:foregroundMark x1="12431" y1="54225" x2="12431" y2="54225"/>
                          <a14:foregroundMark x1="86740" y1="50704" x2="86740" y2="50704"/>
                          <a14:foregroundMark x1="94475" y1="26761" x2="94475" y2="26761"/>
                        </a14:backgroundRemoval>
                      </a14:imgEffect>
                      <a14:imgEffect>
                        <a14:brightnessContrast bright="6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364" y="1412896"/>
              <a:ext cx="1889479" cy="68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文本框 77"/>
            <p:cNvSpPr txBox="1"/>
            <p:nvPr/>
          </p:nvSpPr>
          <p:spPr>
            <a:xfrm>
              <a:off x="5505933" y="2109768"/>
              <a:ext cx="2428876" cy="36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GUIZHOU UNIVERSITY</a:t>
              </a:r>
              <a:endParaRPr lang="zh-CN" altLang="en-US" sz="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2 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r>
              <a:rPr lang="en-US" altLang="zh-CN" dirty="0"/>
              <a:t>▪</a:t>
            </a:r>
            <a:r>
              <a:rPr lang="zh-CN" altLang="en-US" dirty="0"/>
              <a:t>实验结果分析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E6E075A-FEB8-4F79-B15D-20C7DA80E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500160"/>
              </p:ext>
            </p:extLst>
          </p:nvPr>
        </p:nvGraphicFramePr>
        <p:xfrm>
          <a:off x="4827369" y="3070841"/>
          <a:ext cx="9289895" cy="3043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0" name="Document" r:id="rId4" imgW="6193263" imgH="2029101" progId="Word.Document.12">
                  <p:embed/>
                </p:oleObj>
              </mc:Choice>
              <mc:Fallback>
                <p:oleObj name="Document" r:id="rId4" imgW="6193263" imgH="20291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7369" y="3070841"/>
                        <a:ext cx="9289895" cy="3043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444A6F1C-3FA1-4D38-9129-5B115B2713C2}"/>
              </a:ext>
            </a:extLst>
          </p:cNvPr>
          <p:cNvSpPr/>
          <p:nvPr/>
        </p:nvSpPr>
        <p:spPr>
          <a:xfrm>
            <a:off x="1376123" y="1850149"/>
            <a:ext cx="2912977" cy="4480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数据集：</a:t>
            </a:r>
            <a:endParaRPr lang="en-US" altLang="zh-CN" sz="1600" spc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MNIST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CIFAR10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ImageNet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MNIST</a:t>
            </a:r>
            <a:r>
              <a:rPr lang="zh-CN" altLang="en-US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目标分类模型：</a:t>
            </a:r>
            <a:endParaRPr lang="en-US" altLang="zh-CN" sz="1600" spc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CIFAR10</a:t>
            </a:r>
            <a:r>
              <a:rPr lang="zh-CN" altLang="en-US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目标分类模型：</a:t>
            </a:r>
            <a:endParaRPr lang="en-US" altLang="zh-CN" sz="1600" spc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ResNet32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WRN34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ImageNet</a:t>
            </a:r>
            <a:r>
              <a:rPr lang="zh-CN" altLang="en-US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目标分类模型：</a:t>
            </a:r>
            <a:endParaRPr lang="en-US" altLang="zh-CN" sz="1600" spc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Shufflenet_v2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27295A-4D2F-4C65-A327-4063868EB4D2}"/>
              </a:ext>
            </a:extLst>
          </p:cNvPr>
          <p:cNvSpPr txBox="1"/>
          <p:nvPr/>
        </p:nvSpPr>
        <p:spPr>
          <a:xfrm>
            <a:off x="5153025" y="2758534"/>
            <a:ext cx="3895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数据集的两种分类模型结构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949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2 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r>
              <a:rPr lang="en-US" altLang="zh-CN" dirty="0"/>
              <a:t>▪</a:t>
            </a:r>
            <a:r>
              <a:rPr lang="zh-CN" altLang="en-US" dirty="0"/>
              <a:t>实验结果分析</a:t>
            </a:r>
            <a:r>
              <a:rPr lang="en-US" altLang="zh-CN" dirty="0"/>
              <a:t>--no defense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FB99055-960A-4ED1-8FE6-76A065EC3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029322"/>
              </p:ext>
            </p:extLst>
          </p:nvPr>
        </p:nvGraphicFramePr>
        <p:xfrm>
          <a:off x="2431014" y="2037956"/>
          <a:ext cx="9316891" cy="446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8" name="Document" r:id="rId4" imgW="6901401" imgH="3308747" progId="Word.Document.12">
                  <p:embed/>
                </p:oleObj>
              </mc:Choice>
              <mc:Fallback>
                <p:oleObj name="Document" r:id="rId4" imgW="6901401" imgH="33087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1014" y="2037956"/>
                        <a:ext cx="9316891" cy="4466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892EB0DE-9CC4-4872-9087-F4F47FB4DF86}"/>
              </a:ext>
            </a:extLst>
          </p:cNvPr>
          <p:cNvSpPr/>
          <p:nvPr/>
        </p:nvSpPr>
        <p:spPr>
          <a:xfrm>
            <a:off x="1462388" y="5260159"/>
            <a:ext cx="8501710" cy="7873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在不同数据集上的不同模型，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Trans-GAN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在大多数攻击类别上的攻击成功率都要强于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AI-GAN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，并都取得了最高的平均攻击成功率。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28C334-8DCB-4AB6-8C31-2A4CB9BCBB9A}"/>
              </a:ext>
            </a:extLst>
          </p:cNvPr>
          <p:cNvSpPr txBox="1"/>
          <p:nvPr/>
        </p:nvSpPr>
        <p:spPr>
          <a:xfrm>
            <a:off x="2431014" y="1743935"/>
            <a:ext cx="6541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没有防御下的攻击测试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492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2 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r>
              <a:rPr lang="en-US" altLang="zh-CN" dirty="0"/>
              <a:t>▪</a:t>
            </a:r>
            <a:r>
              <a:rPr lang="zh-CN" altLang="en-US" dirty="0"/>
              <a:t>实验结果分析</a:t>
            </a:r>
          </a:p>
        </p:txBody>
      </p:sp>
      <p:pic>
        <p:nvPicPr>
          <p:cNvPr id="60417" name="Picture 1">
            <a:extLst>
              <a:ext uri="{FF2B5EF4-FFF2-40B4-BE49-F238E27FC236}">
                <a16:creationId xmlns:a16="http://schemas.microsoft.com/office/drawing/2014/main" id="{D2EF8AEE-1D15-490B-929C-F82C4BC1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74" y="1668179"/>
            <a:ext cx="9491472" cy="350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80D297-0552-4A1E-86F1-B80C1CD6257E}"/>
              </a:ext>
            </a:extLst>
          </p:cNvPr>
          <p:cNvSpPr/>
          <p:nvPr/>
        </p:nvSpPr>
        <p:spPr>
          <a:xfrm>
            <a:off x="1462388" y="5260159"/>
            <a:ext cx="8501710" cy="7867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从人眼视觉上，基本看不出干净图像和对抗样本的区别。</a:t>
            </a:r>
            <a:endParaRPr lang="en-US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放大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倍的对抗噪声可以看出对同一目标类别，算法生成了纹理相似的扰动。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3C54DE-7F76-45CF-A536-89EF52E687F2}"/>
              </a:ext>
            </a:extLst>
          </p:cNvPr>
          <p:cNvSpPr txBox="1"/>
          <p:nvPr/>
        </p:nvSpPr>
        <p:spPr>
          <a:xfrm>
            <a:off x="830852" y="5030307"/>
            <a:ext cx="9102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对抗样本和对抗噪声可视化</a:t>
            </a:r>
            <a:endParaRPr kumimoji="0" lang="zh-CN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441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2 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r>
              <a:rPr lang="en-US" altLang="zh-CN" dirty="0"/>
              <a:t>▪</a:t>
            </a:r>
            <a:r>
              <a:rPr lang="zh-CN" altLang="en-US" dirty="0"/>
              <a:t>实验结果分析</a:t>
            </a:r>
            <a:r>
              <a:rPr lang="en-US" altLang="zh-CN" dirty="0"/>
              <a:t>-under defense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41BD1B4-D014-4B23-85EC-A1A96F3076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862280"/>
              </p:ext>
            </p:extLst>
          </p:nvPr>
        </p:nvGraphicFramePr>
        <p:xfrm>
          <a:off x="2381956" y="2034820"/>
          <a:ext cx="10437924" cy="434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9" name="Document" r:id="rId4" imgW="6958616" imgH="2898444" progId="Word.Document.12">
                  <p:embed/>
                </p:oleObj>
              </mc:Choice>
              <mc:Fallback>
                <p:oleObj name="Document" r:id="rId4" imgW="6958616" imgH="28984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1956" y="2034820"/>
                        <a:ext cx="10437924" cy="4347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29AA9CA-E669-4DFA-B01F-DBB0068D5951}"/>
              </a:ext>
            </a:extLst>
          </p:cNvPr>
          <p:cNvSpPr/>
          <p:nvPr/>
        </p:nvSpPr>
        <p:spPr>
          <a:xfrm>
            <a:off x="1462388" y="5260159"/>
            <a:ext cx="8501710" cy="4180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AIGAN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相比，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Trans-GAN</a:t>
            </a:r>
            <a:r>
              <a:rPr lang="zh-CN" altLang="en-US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在各种测试下的攻击成功率高出了</a:t>
            </a:r>
            <a:r>
              <a:rPr lang="en-US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10.74%~55.14%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5A9260-6517-4350-A4EA-F61C58676B59}"/>
              </a:ext>
            </a:extLst>
          </p:cNvPr>
          <p:cNvSpPr txBox="1"/>
          <p:nvPr/>
        </p:nvSpPr>
        <p:spPr>
          <a:xfrm>
            <a:off x="2431014" y="1743935"/>
            <a:ext cx="5893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对抗训练防御下的攻击测试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7142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2 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r>
              <a:rPr lang="en-US" altLang="zh-CN" dirty="0"/>
              <a:t>▪</a:t>
            </a:r>
            <a:r>
              <a:rPr lang="zh-CN" altLang="en-US" dirty="0"/>
              <a:t>实验结果分析</a:t>
            </a:r>
            <a:r>
              <a:rPr lang="en-US" altLang="zh-CN" dirty="0"/>
              <a:t>-ImageNet</a:t>
            </a:r>
            <a:r>
              <a:rPr lang="zh-CN" altLang="en-US" dirty="0"/>
              <a:t>实验评估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D31F16D-A143-4ADF-9EB8-132300B86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476988"/>
              </p:ext>
            </p:extLst>
          </p:nvPr>
        </p:nvGraphicFramePr>
        <p:xfrm>
          <a:off x="3010596" y="2725255"/>
          <a:ext cx="9289895" cy="1552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6" name="Document" r:id="rId4" imgW="6193263" imgH="1035072" progId="Word.Document.12">
                  <p:embed/>
                </p:oleObj>
              </mc:Choice>
              <mc:Fallback>
                <p:oleObj name="Document" r:id="rId4" imgW="6193263" imgH="10350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0596" y="2725255"/>
                        <a:ext cx="9289895" cy="1552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圆角矩形 34">
            <a:extLst>
              <a:ext uri="{FF2B5EF4-FFF2-40B4-BE49-F238E27FC236}">
                <a16:creationId xmlns:a16="http://schemas.microsoft.com/office/drawing/2014/main" id="{EE7BF5E8-FE38-497D-B597-0AD5AE250975}"/>
              </a:ext>
            </a:extLst>
          </p:cNvPr>
          <p:cNvSpPr/>
          <p:nvPr/>
        </p:nvSpPr>
        <p:spPr>
          <a:xfrm>
            <a:off x="2023415" y="4674021"/>
            <a:ext cx="6813013" cy="72925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F85C91-7105-4D0A-9FC5-94667643DD3C}"/>
              </a:ext>
            </a:extLst>
          </p:cNvPr>
          <p:cNvSpPr/>
          <p:nvPr/>
        </p:nvSpPr>
        <p:spPr>
          <a:xfrm>
            <a:off x="2129929" y="4782086"/>
            <a:ext cx="7030695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所提算法</a:t>
            </a:r>
            <a:r>
              <a:rPr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Trans-GAN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具有比</a:t>
            </a:r>
            <a:r>
              <a:rPr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PGD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更高的攻击成功率和生成速率。</a:t>
            </a:r>
            <a:endParaRPr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CAE77B-554E-48D9-B732-55996537DFE4}"/>
              </a:ext>
            </a:extLst>
          </p:cNvPr>
          <p:cNvSpPr txBox="1"/>
          <p:nvPr/>
        </p:nvSpPr>
        <p:spPr>
          <a:xfrm>
            <a:off x="3667931" y="2442204"/>
            <a:ext cx="3235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ImageNet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6F4FA6-F9D5-42FA-8EA4-F29CBCADE34C}"/>
              </a:ext>
            </a:extLst>
          </p:cNvPr>
          <p:cNvSpPr txBox="1"/>
          <p:nvPr/>
        </p:nvSpPr>
        <p:spPr>
          <a:xfrm>
            <a:off x="1504125" y="1683149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定量分析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046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2 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</a:t>
            </a:r>
            <a:r>
              <a:rPr lang="en-US" altLang="zh-CN" dirty="0"/>
              <a:t>GAN</a:t>
            </a:r>
            <a:r>
              <a:rPr lang="zh-CN" altLang="en-US" dirty="0"/>
              <a:t>结合的对抗样本生成算法</a:t>
            </a:r>
            <a:br>
              <a:rPr lang="en-US" altLang="zh-CN" dirty="0"/>
            </a:br>
            <a:r>
              <a:rPr lang="en-US" altLang="zh-CN" dirty="0"/>
              <a:t>▪</a:t>
            </a:r>
            <a:r>
              <a:rPr lang="zh-CN" altLang="en-US" dirty="0"/>
              <a:t>实验结果分析</a:t>
            </a:r>
            <a:r>
              <a:rPr lang="en-US" altLang="zh-CN" dirty="0"/>
              <a:t>-ImageNet</a:t>
            </a:r>
            <a:r>
              <a:rPr lang="zh-CN" altLang="en-US" dirty="0"/>
              <a:t>实验评估</a:t>
            </a:r>
          </a:p>
        </p:txBody>
      </p:sp>
      <p:pic>
        <p:nvPicPr>
          <p:cNvPr id="63489" name="Picture 1">
            <a:extLst>
              <a:ext uri="{FF2B5EF4-FFF2-40B4-BE49-F238E27FC236}">
                <a16:creationId xmlns:a16="http://schemas.microsoft.com/office/drawing/2014/main" id="{1006187F-6CE6-4866-997A-27DB8E78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42" y="1831258"/>
            <a:ext cx="6483096" cy="34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B314E52-F111-4CB8-9A2C-45357BBABDFB}"/>
              </a:ext>
            </a:extLst>
          </p:cNvPr>
          <p:cNvGrpSpPr/>
          <p:nvPr/>
        </p:nvGrpSpPr>
        <p:grpSpPr>
          <a:xfrm>
            <a:off x="1116209" y="5551225"/>
            <a:ext cx="8425294" cy="1032454"/>
            <a:chOff x="1177636" y="5416384"/>
            <a:chExt cx="7928264" cy="942852"/>
          </a:xfrm>
        </p:grpSpPr>
        <p:sp>
          <p:nvSpPr>
            <p:cNvPr id="11" name="圆角矩形 34">
              <a:extLst>
                <a:ext uri="{FF2B5EF4-FFF2-40B4-BE49-F238E27FC236}">
                  <a16:creationId xmlns:a16="http://schemas.microsoft.com/office/drawing/2014/main" id="{CFC3A6CD-A8CF-400E-B9A7-2BC7BC8DF607}"/>
                </a:ext>
              </a:extLst>
            </p:cNvPr>
            <p:cNvSpPr/>
            <p:nvPr/>
          </p:nvSpPr>
          <p:spPr>
            <a:xfrm>
              <a:off x="1177636" y="5416384"/>
              <a:ext cx="7928264" cy="9428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5651ECE-233E-4C69-B6EA-A393705849DD}"/>
                </a:ext>
              </a:extLst>
            </p:cNvPr>
            <p:cNvSpPr/>
            <p:nvPr/>
          </p:nvSpPr>
          <p:spPr>
            <a:xfrm>
              <a:off x="1177636" y="5488776"/>
              <a:ext cx="7928264" cy="719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Trans-GAN</a:t>
              </a:r>
              <a:r>
                <a:rPr lang="zh-CN" altLang="en-US" sz="1600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生成的对抗样本具有更好的可视质量。</a:t>
              </a:r>
              <a:endParaRPr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生成的对抗扰动更具特征，能够改变图像的亮度、颜色或纹理特征实现攻击。</a:t>
              </a:r>
              <a:endParaRPr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83359F4-53FD-4D1D-949A-02AA308102CD}"/>
              </a:ext>
            </a:extLst>
          </p:cNvPr>
          <p:cNvSpPr txBox="1"/>
          <p:nvPr/>
        </p:nvSpPr>
        <p:spPr>
          <a:xfrm>
            <a:off x="1979243" y="5146536"/>
            <a:ext cx="6483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 ImageNet</a:t>
            </a:r>
            <a:r>
              <a:rPr lang="zh-CN" altLang="en-US" sz="1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对抗样本和对抗噪声可视化</a:t>
            </a:r>
            <a:endParaRPr kumimoji="0" lang="zh-CN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7D65D4-E8F7-4232-AA58-ADEA2F68CD2B}"/>
              </a:ext>
            </a:extLst>
          </p:cNvPr>
          <p:cNvSpPr txBox="1"/>
          <p:nvPr/>
        </p:nvSpPr>
        <p:spPr>
          <a:xfrm>
            <a:off x="1504125" y="1608334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定性分析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572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7451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456775" y="2822228"/>
            <a:ext cx="3278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总结与展望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5061102" y="3642313"/>
            <a:ext cx="20697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方正准圆简体" panose="03000509000000000000" pitchFamily="65" charset="-122"/>
                <a:cs typeface="Times New Roman" panose="02020603050405020304" pitchFamily="18" charset="0"/>
              </a:rPr>
              <a:t>Summary and outlook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4893371" y="4322613"/>
            <a:ext cx="2405257" cy="726920"/>
            <a:chOff x="4383662" y="1379882"/>
            <a:chExt cx="3551147" cy="1134742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7407" y1="30769" x2="37407" y2="30769"/>
                          <a14:foregroundMark x1="50370" y1="26007" x2="50370" y2="26007"/>
                          <a14:foregroundMark x1="64815" y1="30769" x2="64815" y2="30769"/>
                          <a14:foregroundMark x1="43704" y1="74359" x2="43704" y2="74359"/>
                          <a14:foregroundMark x1="49259" y1="73260" x2="49259" y2="73260"/>
                          <a14:foregroundMark x1="54444" y1="73626" x2="54444" y2="73626"/>
                          <a14:foregroundMark x1="51852" y1="73260" x2="51852" y2="73260"/>
                          <a14:foregroundMark x1="58519" y1="73260" x2="58519" y2="73260"/>
                          <a14:foregroundMark x1="57407" y1="76923" x2="57407" y2="76923"/>
                        </a14:backgroundRemoval>
                      </a14:imgEffect>
                      <a14:imgEffect>
                        <a14:brightnessContrast bright="-5000" contrast="40000"/>
                      </a14:imgEffect>
                      <a14:imgEffect>
                        <a14:saturation sat="40000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662" y="1379882"/>
              <a:ext cx="1122272" cy="1134742"/>
            </a:xfrm>
            <a:prstGeom prst="rect">
              <a:avLst/>
            </a:prstGeom>
          </p:spPr>
        </p:pic>
        <p:pic>
          <p:nvPicPr>
            <p:cNvPr id="77" name="图片 76" descr="毛体"/>
            <p:cNvPicPr/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17" b="99296" l="0" r="100000">
                          <a14:foregroundMark x1="80939" y1="65493" x2="80939" y2="65493"/>
                          <a14:foregroundMark x1="63812" y1="47887" x2="63812" y2="47887"/>
                          <a14:foregroundMark x1="69061" y1="53521" x2="69061" y2="53521"/>
                          <a14:foregroundMark x1="46133" y1="50000" x2="46133" y2="50000"/>
                          <a14:foregroundMark x1="43370" y1="57746" x2="43370" y2="57746"/>
                          <a14:foregroundMark x1="38950" y1="58451" x2="38950" y2="58451"/>
                          <a14:foregroundMark x1="33149" y1="62676" x2="33149" y2="62676"/>
                          <a14:foregroundMark x1="17680" y1="12676" x2="17680" y2="12676"/>
                          <a14:foregroundMark x1="10773" y1="40141" x2="10773" y2="40141"/>
                          <a14:foregroundMark x1="18785" y1="56338" x2="18785" y2="56338"/>
                          <a14:foregroundMark x1="15746" y1="60563" x2="15746" y2="60563"/>
                          <a14:foregroundMark x1="15193" y1="66197" x2="15193" y2="66197"/>
                          <a14:foregroundMark x1="19061" y1="85915" x2="19061" y2="85915"/>
                          <a14:foregroundMark x1="8287" y1="59859" x2="8287" y2="59859"/>
                          <a14:foregroundMark x1="10497" y1="57042" x2="10497" y2="57042"/>
                          <a14:foregroundMark x1="12431" y1="54225" x2="12431" y2="54225"/>
                          <a14:foregroundMark x1="86740" y1="50704" x2="86740" y2="50704"/>
                          <a14:foregroundMark x1="94475" y1="26761" x2="94475" y2="26761"/>
                        </a14:backgroundRemoval>
                      </a14:imgEffect>
                      <a14:imgEffect>
                        <a14:brightnessContrast bright="6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364" y="1412896"/>
              <a:ext cx="1889479" cy="68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文本框 77"/>
            <p:cNvSpPr txBox="1"/>
            <p:nvPr/>
          </p:nvSpPr>
          <p:spPr>
            <a:xfrm>
              <a:off x="5505933" y="2109768"/>
              <a:ext cx="2428876" cy="36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GUIZHOU UNIVERSITY</a:t>
              </a:r>
              <a:endParaRPr lang="zh-CN" altLang="en-US" sz="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461295" y="4856959"/>
            <a:ext cx="471655" cy="70201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450175" y="3425001"/>
            <a:ext cx="471655" cy="7913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461295" y="1933922"/>
            <a:ext cx="461665" cy="92333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1111328" y="1182426"/>
            <a:ext cx="7767877" cy="49962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）基于特征解耦的对抗样本防御算法</a:t>
            </a:r>
            <a:r>
              <a:rPr lang="zh-CN" altLang="zh-CN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50166" y="1697096"/>
            <a:ext cx="750388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215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引入干净特征和噪声特征，以</a:t>
            </a:r>
            <a:r>
              <a:rPr lang="zh-CN" altLang="en-US" kern="1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特征解耦</a:t>
            </a: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的方式进行分离。</a:t>
            </a:r>
            <a:endParaRPr lang="en-US" altLang="zh-CN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215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引入干净图像作为</a:t>
            </a:r>
            <a:r>
              <a:rPr lang="zh-CN" altLang="en-US" kern="1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先验知识</a:t>
            </a: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，指导网络学习对抗样本的干净特征。</a:t>
            </a:r>
            <a:endParaRPr lang="en-US" altLang="zh-CN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215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使用基于</a:t>
            </a:r>
            <a:r>
              <a:rPr lang="en-US" altLang="zh-CN" kern="1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CW</a:t>
            </a: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攻击算法的</a:t>
            </a:r>
            <a:r>
              <a:rPr lang="zh-CN" altLang="en-US" kern="1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分类损失</a:t>
            </a: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，提高模型的对抗鲁棒性。</a:t>
            </a:r>
            <a:endParaRPr lang="en-US" altLang="zh-CN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19982" y="4767495"/>
            <a:ext cx="764305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15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算法能有效扩展到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大型数据集，下一步将致力于防御模型在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等领域的应用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50166" y="3134714"/>
            <a:ext cx="750388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215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在受到不同类型攻击后，</a:t>
            </a: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</a:t>
            </a:r>
            <a:r>
              <a:rPr lang="zh-CN" altLang="zh-CN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表现出较强的</a:t>
            </a:r>
            <a:r>
              <a:rPr lang="zh-CN" altLang="zh-CN" kern="1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鲁棒性</a:t>
            </a:r>
            <a:r>
              <a:rPr lang="zh-CN" altLang="zh-CN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215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在三个基准数据集上都取得了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超过标准准确率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的结果。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215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作为训练数据集，能有效提升网络的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对抗鲁棒性和泛化性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62356" y="1993778"/>
            <a:ext cx="461665" cy="979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461295" y="3521521"/>
            <a:ext cx="461665" cy="7456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62681" y="4902679"/>
            <a:ext cx="461665" cy="6562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4" name="矩形 3"/>
          <p:cNvSpPr/>
          <p:nvPr/>
        </p:nvSpPr>
        <p:spPr>
          <a:xfrm>
            <a:off x="1915456" y="4686167"/>
            <a:ext cx="8578562" cy="87440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定性结果发现，针对同一目标类别生成的对抗扰动具有相似的纹理特征。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下一步的研究方向将主要致力于如何快速有效地生成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通用扰动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1177502" y="1117791"/>
            <a:ext cx="857856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）基于</a:t>
            </a:r>
            <a:r>
              <a:rPr lang="en-US" altLang="zh-CN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GAN</a:t>
            </a:r>
            <a:r>
              <a:rPr lang="zh-CN" altLang="en-US" sz="2000" b="1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结合的对抗样本生成算法</a:t>
            </a:r>
            <a:endParaRPr lang="en-US" altLang="zh-CN" sz="2000" b="1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15457" y="2975508"/>
            <a:ext cx="8578561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在没有防御时，对</a:t>
            </a:r>
            <a:r>
              <a:rPr lang="en-US" altLang="zh-CN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的攻击准确率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99.9%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算法能有效扩展到大尺寸数据集上，生成的对抗样本可视质量好，满足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人类视觉不易察觉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的要求。</a:t>
            </a:r>
            <a:endParaRPr lang="zh-CN" altLang="zh-CN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15457" y="1884299"/>
            <a:ext cx="857856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kern="1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zh-CN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相结合用于</a:t>
            </a: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生成对抗扰动，实现有目标攻击。</a:t>
            </a:r>
            <a:endParaRPr lang="en-US" altLang="zh-CN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在训练网络时</a:t>
            </a:r>
            <a:r>
              <a:rPr lang="zh-CN" altLang="zh-CN" kern="1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lang="zh-CN" altLang="en-US" kern="1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目标标签</a:t>
            </a:r>
            <a:r>
              <a:rPr lang="zh-CN" altLang="zh-CN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指导生成器生成具有特定攻击目标的对抗扰动</a:t>
            </a:r>
            <a:r>
              <a:rPr lang="zh-CN" altLang="zh-CN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35895" y="4772415"/>
            <a:ext cx="471655" cy="70201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424775" y="3209101"/>
            <a:ext cx="471655" cy="8445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35895" y="1910337"/>
            <a:ext cx="461665" cy="92333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36956" y="1944067"/>
            <a:ext cx="461665" cy="979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35895" y="3331021"/>
            <a:ext cx="461665" cy="6948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37281" y="4818135"/>
            <a:ext cx="461665" cy="6562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766156" y="2822228"/>
            <a:ext cx="2659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科研成果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4597898" y="3642313"/>
            <a:ext cx="29962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方正准圆简体" panose="03000509000000000000" pitchFamily="65" charset="-122"/>
                <a:cs typeface="Times New Roman" panose="02020603050405020304" pitchFamily="18" charset="0"/>
              </a:rPr>
              <a:t>Scientific Research Achievements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4902612" y="4322613"/>
            <a:ext cx="2405257" cy="726920"/>
            <a:chOff x="4383662" y="1379882"/>
            <a:chExt cx="3551147" cy="1134742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7407" y1="30769" x2="37407" y2="30769"/>
                          <a14:foregroundMark x1="50370" y1="26007" x2="50370" y2="26007"/>
                          <a14:foregroundMark x1="64815" y1="30769" x2="64815" y2="30769"/>
                          <a14:foregroundMark x1="43704" y1="74359" x2="43704" y2="74359"/>
                          <a14:foregroundMark x1="49259" y1="73260" x2="49259" y2="73260"/>
                          <a14:foregroundMark x1="54444" y1="73626" x2="54444" y2="73626"/>
                          <a14:foregroundMark x1="51852" y1="73260" x2="51852" y2="73260"/>
                          <a14:foregroundMark x1="58519" y1="73260" x2="58519" y2="73260"/>
                          <a14:foregroundMark x1="57407" y1="76923" x2="57407" y2="76923"/>
                        </a14:backgroundRemoval>
                      </a14:imgEffect>
                      <a14:imgEffect>
                        <a14:brightnessContrast bright="-5000" contrast="40000"/>
                      </a14:imgEffect>
                      <a14:imgEffect>
                        <a14:saturation sat="40000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662" y="1379882"/>
              <a:ext cx="1122272" cy="1134742"/>
            </a:xfrm>
            <a:prstGeom prst="rect">
              <a:avLst/>
            </a:prstGeom>
          </p:spPr>
        </p:pic>
        <p:pic>
          <p:nvPicPr>
            <p:cNvPr id="77" name="图片 76" descr="毛体"/>
            <p:cNvPicPr/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17" b="99296" l="0" r="100000">
                          <a14:foregroundMark x1="80939" y1="65493" x2="80939" y2="65493"/>
                          <a14:foregroundMark x1="63812" y1="47887" x2="63812" y2="47887"/>
                          <a14:foregroundMark x1="69061" y1="53521" x2="69061" y2="53521"/>
                          <a14:foregroundMark x1="46133" y1="50000" x2="46133" y2="50000"/>
                          <a14:foregroundMark x1="43370" y1="57746" x2="43370" y2="57746"/>
                          <a14:foregroundMark x1="38950" y1="58451" x2="38950" y2="58451"/>
                          <a14:foregroundMark x1="33149" y1="62676" x2="33149" y2="62676"/>
                          <a14:foregroundMark x1="17680" y1="12676" x2="17680" y2="12676"/>
                          <a14:foregroundMark x1="10773" y1="40141" x2="10773" y2="40141"/>
                          <a14:foregroundMark x1="18785" y1="56338" x2="18785" y2="56338"/>
                          <a14:foregroundMark x1="15746" y1="60563" x2="15746" y2="60563"/>
                          <a14:foregroundMark x1="15193" y1="66197" x2="15193" y2="66197"/>
                          <a14:foregroundMark x1="19061" y1="85915" x2="19061" y2="85915"/>
                          <a14:foregroundMark x1="8287" y1="59859" x2="8287" y2="59859"/>
                          <a14:foregroundMark x1="10497" y1="57042" x2="10497" y2="57042"/>
                          <a14:foregroundMark x1="12431" y1="54225" x2="12431" y2="54225"/>
                          <a14:foregroundMark x1="86740" y1="50704" x2="86740" y2="50704"/>
                          <a14:foregroundMark x1="94475" y1="26761" x2="94475" y2="26761"/>
                        </a14:backgroundRemoval>
                      </a14:imgEffect>
                      <a14:imgEffect>
                        <a14:brightnessContrast bright="6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364" y="1412896"/>
              <a:ext cx="1889479" cy="68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文本框 77"/>
            <p:cNvSpPr txBox="1"/>
            <p:nvPr/>
          </p:nvSpPr>
          <p:spPr>
            <a:xfrm>
              <a:off x="5505933" y="2109768"/>
              <a:ext cx="2428876" cy="36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GUIZHOU UNIVERSITY</a:t>
              </a:r>
              <a:endParaRPr lang="zh-CN" altLang="en-US" sz="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51467" y="4085601"/>
            <a:ext cx="7225147" cy="219488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对抗样本的出现对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DNNs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在安全敏感系统中的应用构成了严重的威胁，比如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医疗诊断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等应用领域。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</a:t>
            </a:r>
            <a:r>
              <a:rPr lang="zh-CN" altLang="zh-CN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基于图像分类的对抗攻击与防御算法</a:t>
            </a:r>
            <a:r>
              <a:rPr lang="zh-CN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具有重要的研究意义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1467" y="1618065"/>
            <a:ext cx="7225147" cy="187036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深度神经网络(DNN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)在图像、图形、文本和语音领域的机器学习识别任务中取得了显著的成功。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但是，深度神经网络(DNNs)非常容易受到精心设计的</a:t>
            </a:r>
            <a:r>
              <a:rPr lang="zh-CN" altLang="zh-CN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对抗样本</a:t>
            </a:r>
            <a:r>
              <a:rPr lang="zh-CN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的影响。</a:t>
            </a:r>
            <a:endParaRPr lang="zh-CN" altLang="en-US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一些文字和图案&#10;&#10;描述已自动生成">
            <a:extLst>
              <a:ext uri="{FF2B5EF4-FFF2-40B4-BE49-F238E27FC236}">
                <a16:creationId xmlns:a16="http://schemas.microsoft.com/office/drawing/2014/main" id="{1514E609-DDCE-4CD3-BEC3-1AA14B859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14" y="4696695"/>
            <a:ext cx="2629091" cy="9726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109A18-696C-4B03-B69D-F35189B77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" t="1413" b="64856"/>
          <a:stretch/>
        </p:blipFill>
        <p:spPr>
          <a:xfrm>
            <a:off x="7893285" y="1766813"/>
            <a:ext cx="2566151" cy="11604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618226-8F9A-495E-8235-21CE373DEC23}"/>
              </a:ext>
            </a:extLst>
          </p:cNvPr>
          <p:cNvSpPr txBox="1"/>
          <p:nvPr/>
        </p:nvSpPr>
        <p:spPr>
          <a:xfrm>
            <a:off x="7893285" y="3011252"/>
            <a:ext cx="2566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人脸识别对抗样本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38DE45-D855-46F7-A42F-53B3DEDA9F1D}"/>
              </a:ext>
            </a:extLst>
          </p:cNvPr>
          <p:cNvSpPr txBox="1"/>
          <p:nvPr/>
        </p:nvSpPr>
        <p:spPr>
          <a:xfrm>
            <a:off x="7893284" y="5669388"/>
            <a:ext cx="2566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自动驾驶对抗样本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科研成果</a:t>
            </a:r>
          </a:p>
        </p:txBody>
      </p:sp>
      <p:sp>
        <p:nvSpPr>
          <p:cNvPr id="4" name="矩形 3"/>
          <p:cNvSpPr/>
          <p:nvPr/>
        </p:nvSpPr>
        <p:spPr>
          <a:xfrm>
            <a:off x="1376124" y="1378246"/>
            <a:ext cx="8409560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学术成果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[1] Feature Decoupling and Interaction Network for Defending Against Adversarial Examples</a:t>
            </a:r>
            <a:r>
              <a:rPr lang="zh-CN" altLang="en-US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SCI</a:t>
            </a:r>
            <a:r>
              <a:rPr lang="zh-CN" altLang="en-US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三区，</a:t>
            </a: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Image and Vision Computing</a:t>
            </a:r>
            <a:r>
              <a:rPr lang="zh-CN" altLang="en-US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，返修）</a:t>
            </a:r>
            <a:endParaRPr lang="en-US" altLang="zh-CN" kern="100" spc="1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[2] </a:t>
            </a:r>
            <a:r>
              <a:rPr lang="en-US" altLang="zh-CN" kern="100" spc="1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基于Transformer和GAN结合的对抗样本生成算法</a:t>
            </a: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[J], </a:t>
            </a:r>
            <a:r>
              <a:rPr lang="zh-CN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计算机工程</a:t>
            </a: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2023.</a:t>
            </a:r>
            <a:endParaRPr lang="zh-CN" altLang="zh-CN" kern="100" spc="1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kern="100" spc="1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参与科研项目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[1] </a:t>
            </a:r>
            <a:r>
              <a:rPr lang="zh-CN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国家自然科学基金《</a:t>
            </a:r>
            <a:r>
              <a:rPr altLang="zh-CN" kern="100" spc="1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扩散磁共振张量成像的医学图像鲁棒水印算法研究</a:t>
            </a:r>
            <a:r>
              <a:rPr lang="zh-CN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  <a:endParaRPr lang="en-US" altLang="zh-CN" kern="100" spc="1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[2] </a:t>
            </a:r>
            <a:r>
              <a:rPr lang="zh-CN" altLang="en-US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贵州省科技计划项目</a:t>
            </a: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《</a:t>
            </a:r>
            <a:r>
              <a:rPr lang="zh-CN" altLang="en-US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基于医学影像的鲁棒水印算法研究</a:t>
            </a:r>
            <a:r>
              <a:rPr lang="en-US" altLang="zh-CN" kern="100" spc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  <a:endParaRPr lang="zh-CN" altLang="en-US" kern="100" spc="1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5075535" y="2822228"/>
            <a:ext cx="20409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谢谢！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5586209" y="3651285"/>
            <a:ext cx="9941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方正准圆简体" panose="03000509000000000000" pitchFamily="65" charset="-122"/>
                <a:cs typeface="Times New Roman" panose="02020603050405020304" pitchFamily="18" charset="0"/>
              </a:rPr>
              <a:t>Thanks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方正准圆简体" panose="03000509000000000000" pitchFamily="65" charset="-122"/>
                <a:cs typeface="Times New Roman" panose="02020603050405020304" pitchFamily="18" charset="0"/>
              </a:rPr>
              <a:t>！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方正准圆简体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902612" y="4322613"/>
            <a:ext cx="2405257" cy="726920"/>
            <a:chOff x="4383662" y="1379882"/>
            <a:chExt cx="3551147" cy="1134742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7407" y1="30769" x2="37407" y2="30769"/>
                          <a14:foregroundMark x1="50370" y1="26007" x2="50370" y2="26007"/>
                          <a14:foregroundMark x1="64815" y1="30769" x2="64815" y2="30769"/>
                          <a14:foregroundMark x1="43704" y1="74359" x2="43704" y2="74359"/>
                          <a14:foregroundMark x1="49259" y1="73260" x2="49259" y2="73260"/>
                          <a14:foregroundMark x1="54444" y1="73626" x2="54444" y2="73626"/>
                          <a14:foregroundMark x1="51852" y1="73260" x2="51852" y2="73260"/>
                          <a14:foregroundMark x1="58519" y1="73260" x2="58519" y2="73260"/>
                          <a14:foregroundMark x1="57407" y1="76923" x2="57407" y2="76923"/>
                        </a14:backgroundRemoval>
                      </a14:imgEffect>
                      <a14:imgEffect>
                        <a14:brightnessContrast bright="-5000" contrast="40000"/>
                      </a14:imgEffect>
                      <a14:imgEffect>
                        <a14:saturation sat="40000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662" y="1379882"/>
              <a:ext cx="1122272" cy="1134742"/>
            </a:xfrm>
            <a:prstGeom prst="rect">
              <a:avLst/>
            </a:prstGeom>
          </p:spPr>
        </p:pic>
        <p:pic>
          <p:nvPicPr>
            <p:cNvPr id="77" name="图片 76" descr="毛体"/>
            <p:cNvPicPr/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17" b="99296" l="0" r="100000">
                          <a14:foregroundMark x1="80939" y1="65493" x2="80939" y2="65493"/>
                          <a14:foregroundMark x1="63812" y1="47887" x2="63812" y2="47887"/>
                          <a14:foregroundMark x1="69061" y1="53521" x2="69061" y2="53521"/>
                          <a14:foregroundMark x1="46133" y1="50000" x2="46133" y2="50000"/>
                          <a14:foregroundMark x1="43370" y1="57746" x2="43370" y2="57746"/>
                          <a14:foregroundMark x1="38950" y1="58451" x2="38950" y2="58451"/>
                          <a14:foregroundMark x1="33149" y1="62676" x2="33149" y2="62676"/>
                          <a14:foregroundMark x1="17680" y1="12676" x2="17680" y2="12676"/>
                          <a14:foregroundMark x1="10773" y1="40141" x2="10773" y2="40141"/>
                          <a14:foregroundMark x1="18785" y1="56338" x2="18785" y2="56338"/>
                          <a14:foregroundMark x1="15746" y1="60563" x2="15746" y2="60563"/>
                          <a14:foregroundMark x1="15193" y1="66197" x2="15193" y2="66197"/>
                          <a14:foregroundMark x1="19061" y1="85915" x2="19061" y2="85915"/>
                          <a14:foregroundMark x1="8287" y1="59859" x2="8287" y2="59859"/>
                          <a14:foregroundMark x1="10497" y1="57042" x2="10497" y2="57042"/>
                          <a14:foregroundMark x1="12431" y1="54225" x2="12431" y2="54225"/>
                          <a14:foregroundMark x1="86740" y1="50704" x2="86740" y2="50704"/>
                          <a14:foregroundMark x1="94475" y1="26761" x2="94475" y2="26761"/>
                        </a14:backgroundRemoval>
                      </a14:imgEffect>
                      <a14:imgEffect>
                        <a14:brightnessContrast bright="6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364" y="1412896"/>
              <a:ext cx="1889479" cy="68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文本框 77"/>
            <p:cNvSpPr txBox="1"/>
            <p:nvPr/>
          </p:nvSpPr>
          <p:spPr>
            <a:xfrm>
              <a:off x="5505933" y="2109768"/>
              <a:ext cx="2428876" cy="36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GUIZHOU UNIVERSITY</a:t>
              </a:r>
              <a:endParaRPr lang="zh-CN" altLang="en-US" sz="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16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838018" y="2822228"/>
            <a:ext cx="45159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国内外研究现状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4481614" y="3642313"/>
            <a:ext cx="32287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方正准圆简体" panose="03000509000000000000" pitchFamily="65" charset="-122"/>
                <a:cs typeface="Times New Roman" panose="02020603050405020304" pitchFamily="18" charset="0"/>
              </a:rPr>
              <a:t>  Research status at home and abroad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4880672" y="4322613"/>
            <a:ext cx="2405257" cy="726920"/>
            <a:chOff x="4383662" y="1379882"/>
            <a:chExt cx="3551147" cy="1134742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7407" y1="30769" x2="37407" y2="30769"/>
                          <a14:foregroundMark x1="50370" y1="26007" x2="50370" y2="26007"/>
                          <a14:foregroundMark x1="64815" y1="30769" x2="64815" y2="30769"/>
                          <a14:foregroundMark x1="43704" y1="74359" x2="43704" y2="74359"/>
                          <a14:foregroundMark x1="49259" y1="73260" x2="49259" y2="73260"/>
                          <a14:foregroundMark x1="54444" y1="73626" x2="54444" y2="73626"/>
                          <a14:foregroundMark x1="51852" y1="73260" x2="51852" y2="73260"/>
                          <a14:foregroundMark x1="58519" y1="73260" x2="58519" y2="73260"/>
                          <a14:foregroundMark x1="57407" y1="76923" x2="57407" y2="76923"/>
                        </a14:backgroundRemoval>
                      </a14:imgEffect>
                      <a14:imgEffect>
                        <a14:brightnessContrast bright="-5000" contrast="40000"/>
                      </a14:imgEffect>
                      <a14:imgEffect>
                        <a14:saturation sat="40000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662" y="1379882"/>
              <a:ext cx="1122272" cy="1134742"/>
            </a:xfrm>
            <a:prstGeom prst="rect">
              <a:avLst/>
            </a:prstGeom>
          </p:spPr>
        </p:pic>
        <p:pic>
          <p:nvPicPr>
            <p:cNvPr id="77" name="图片 76" descr="毛体"/>
            <p:cNvPicPr/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17" b="99296" l="0" r="100000">
                          <a14:foregroundMark x1="80939" y1="65493" x2="80939" y2="65493"/>
                          <a14:foregroundMark x1="63812" y1="47887" x2="63812" y2="47887"/>
                          <a14:foregroundMark x1="69061" y1="53521" x2="69061" y2="53521"/>
                          <a14:foregroundMark x1="46133" y1="50000" x2="46133" y2="50000"/>
                          <a14:foregroundMark x1="43370" y1="57746" x2="43370" y2="57746"/>
                          <a14:foregroundMark x1="38950" y1="58451" x2="38950" y2="58451"/>
                          <a14:foregroundMark x1="33149" y1="62676" x2="33149" y2="62676"/>
                          <a14:foregroundMark x1="17680" y1="12676" x2="17680" y2="12676"/>
                          <a14:foregroundMark x1="10773" y1="40141" x2="10773" y2="40141"/>
                          <a14:foregroundMark x1="18785" y1="56338" x2="18785" y2="56338"/>
                          <a14:foregroundMark x1="15746" y1="60563" x2="15746" y2="60563"/>
                          <a14:foregroundMark x1="15193" y1="66197" x2="15193" y2="66197"/>
                          <a14:foregroundMark x1="19061" y1="85915" x2="19061" y2="85915"/>
                          <a14:foregroundMark x1="8287" y1="59859" x2="8287" y2="59859"/>
                          <a14:foregroundMark x1="10497" y1="57042" x2="10497" y2="57042"/>
                          <a14:foregroundMark x1="12431" y1="54225" x2="12431" y2="54225"/>
                          <a14:foregroundMark x1="86740" y1="50704" x2="86740" y2="50704"/>
                          <a14:foregroundMark x1="94475" y1="26761" x2="94475" y2="26761"/>
                        </a14:backgroundRemoval>
                      </a14:imgEffect>
                      <a14:imgEffect>
                        <a14:brightnessContrast bright="6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364" y="1412896"/>
              <a:ext cx="1889479" cy="68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文本框 77"/>
            <p:cNvSpPr txBox="1"/>
            <p:nvPr/>
          </p:nvSpPr>
          <p:spPr>
            <a:xfrm>
              <a:off x="5505933" y="2109768"/>
              <a:ext cx="2428876" cy="36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GUIZHOU UNIVERSITY</a:t>
              </a:r>
              <a:endParaRPr lang="zh-CN" altLang="en-US" sz="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对抗攻击和对抗防御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4399" y="2002971"/>
            <a:ext cx="176493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5142" y="1814284"/>
            <a:ext cx="183348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8700" y="5732847"/>
            <a:ext cx="442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对抗攻击分类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97987" y="5732847"/>
            <a:ext cx="442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对抗防御分类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85000" y="1441526"/>
            <a:ext cx="5756419" cy="191588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对抗攻击：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以特定的方式设计输入以从模型中得到错误的结果。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对抗防御：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构建鲁棒的分类器（防御模型），在输入攻击图像时能够分类正确。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88380" y="5732847"/>
            <a:ext cx="1600200" cy="3385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29549" y="5732847"/>
            <a:ext cx="1478215" cy="3385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D04B6BEA-5DA2-4BDD-8166-3A0DD015B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508023"/>
              </p:ext>
            </p:extLst>
          </p:nvPr>
        </p:nvGraphicFramePr>
        <p:xfrm>
          <a:off x="5853140" y="3696780"/>
          <a:ext cx="3431031" cy="190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86E7EE2A-A180-46A0-9263-E4C32D458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3564022"/>
              </p:ext>
            </p:extLst>
          </p:nvPr>
        </p:nvGraphicFramePr>
        <p:xfrm>
          <a:off x="1467827" y="3696780"/>
          <a:ext cx="3431031" cy="190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3EAA2FF-1A4C-4FC6-9300-9B4FEBE8D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95025"/>
              </p:ext>
            </p:extLst>
          </p:nvPr>
        </p:nvGraphicFramePr>
        <p:xfrm>
          <a:off x="6776563" y="1677155"/>
          <a:ext cx="2335213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4" name="Equation" r:id="rId14" imgW="1434960" imgH="888840" progId="Equation.DSMT4">
                  <p:embed/>
                </p:oleObj>
              </mc:Choice>
              <mc:Fallback>
                <p:oleObj name="Equation" r:id="rId14" imgW="14349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76563" y="1677155"/>
                        <a:ext cx="2335213" cy="144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75A3BF5-C5BF-406B-95A7-434A99885D0D}"/>
              </a:ext>
            </a:extLst>
          </p:cNvPr>
          <p:cNvSpPr txBox="1"/>
          <p:nvPr/>
        </p:nvSpPr>
        <p:spPr>
          <a:xfrm>
            <a:off x="8924750" y="2018727"/>
            <a:ext cx="1669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有目标攻击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DE6D3E-DF5A-4FD0-A939-4BC6B6239FF5}"/>
              </a:ext>
            </a:extLst>
          </p:cNvPr>
          <p:cNvSpPr txBox="1"/>
          <p:nvPr/>
        </p:nvSpPr>
        <p:spPr>
          <a:xfrm>
            <a:off x="9001115" y="2425469"/>
            <a:ext cx="149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无目标攻击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对抗攻击算法</a:t>
            </a:r>
          </a:p>
        </p:txBody>
      </p:sp>
      <p:sp>
        <p:nvSpPr>
          <p:cNvPr id="14" name="矩形 13"/>
          <p:cNvSpPr/>
          <p:nvPr/>
        </p:nvSpPr>
        <p:spPr>
          <a:xfrm>
            <a:off x="718457" y="1098442"/>
            <a:ext cx="9052560" cy="1670073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Goodfellow I J,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Shlens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Szegedy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C. Explaining and harnessing adversarial examples[C]//Proceedings of the International Conference on Learning Representations,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Madry A,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Makelov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A, Schmidt L, Tsipras D,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Vladu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A. Towards deep learning models resistant to adversarial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attackss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[C]//Proceedings of the International Conference on Learning Representations,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2018.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基于梯度的攻击方法具有简单快速的特点，但扰动量较大且在黑盒环境中可迁移性较差。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8457" y="2852047"/>
            <a:ext cx="9052561" cy="1670073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 Carlini N, Wagner D. Towards evaluating the robustness of neural networks[C]//2017 IEEE Symposium on Security and Privacy(SP), 2017: 39-57.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Zhu M, Chen T, Wang Z. Sparse and imperceptible adversarial attack via a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homotopy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algorithm[C]//Proceedings of the International Conference on Machine 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12868-12877.</a:t>
            </a:r>
          </a:p>
          <a:p>
            <a:pPr>
              <a:lnSpc>
                <a:spcPct val="150000"/>
              </a:lnSpc>
            </a:pP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基于优化的攻击方法可视质量好且攻击成功率高，但计算开销较大，生成速率较慢。</a:t>
            </a:r>
            <a:endParaRPr lang="en-US" altLang="zh-CN" sz="1400" spc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8456" y="4605652"/>
            <a:ext cx="9052561" cy="1670073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Xiao C, Li B, Zhu J Y, He W, Liu M, Song D. Generating adversarial examples with adversarial networks[C]//International Joint Conferences on Artificial Intelligence, 2018: 3905-3911.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[6] Tao B, Zhao J, Zhu J L, Han S, Chen J, Li B,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Kot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A. Ai-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Attack-inspired generation of adversarial examples[C]// In 2021 IEEE International Conference on Image Processing(ICIP), 2021:2543-2547.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的方法受限于生成器的表达能力，在可视质量和攻击成功率两者间不好平衡。</a:t>
            </a:r>
            <a:endParaRPr lang="en-US" altLang="zh-CN" sz="1400" spc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对抗防御算法</a:t>
            </a:r>
          </a:p>
        </p:txBody>
      </p:sp>
      <p:sp>
        <p:nvSpPr>
          <p:cNvPr id="14" name="矩形 13"/>
          <p:cNvSpPr/>
          <p:nvPr/>
        </p:nvSpPr>
        <p:spPr>
          <a:xfrm>
            <a:off x="718458" y="1095597"/>
            <a:ext cx="9052560" cy="1670073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Wang Y, Zou D, Yi J, Bailey J, Ma X, Gu Q. Improving adversarial robustness requires revisiting misclassified examples[C]//International Conference on Learning Representations, 2020.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Dong Y, Deng Z, Pang T, Zhu J,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H. Adversarial distributional training for robust deep learning[J]. Advances in Neural Information Processing Systems, 2020, 33: 8270-8283.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对抗训练能有效提升模型自身的对抗鲁棒性，但泛化性较差。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8457" y="2852047"/>
            <a:ext cx="9052561" cy="1670073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 Yang K, Zhou T, Zhang Y, Tian X, Tao D. Class-disentanglement and applications in adversarial detection and defense[J]. Advances in Neural Information Processing Systems, 2021, 34: 16051-16063.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[10] Zhou D W, Liu T L, Han B, Wang N, Peng C, Gao X. Towards defending against adversarial examples via attack-invariant features[C]//International Conference on Machine Learning, 2021: 12835-12845..</a:t>
            </a:r>
          </a:p>
          <a:p>
            <a:pPr>
              <a:lnSpc>
                <a:spcPct val="150000"/>
              </a:lnSpc>
            </a:pP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基于预处理的防御方法对输入样本进行去噪处理，去噪不彻底从而达不到标准准确率。</a:t>
            </a:r>
            <a:endParaRPr lang="en-US" altLang="zh-CN" sz="1400" spc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8457" y="4608497"/>
            <a:ext cx="9052561" cy="1993238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[11] Lee K, Lee K, Lee H, Shin J. A simple unified framework for detecting out-of-distribution samples and adversarial attacks[C]// Advances in Neural Information Processing Systems, 2018: 7167–7177.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[12] Tian J, Zhou J, Li Y, Duan J. Detecting adversarial examples from sensitivity inconsistency of spatial-transform domain[C]//Proceedings of the AAAI Conference on Artificial Intelligence. 2021, 35(11): 9877-9885.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对抗检测只区分输入样本是正常样本还是对抗样本，属于间接防御。</a:t>
            </a:r>
            <a:endParaRPr lang="en-US" altLang="zh-CN" sz="1400" spc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83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766149" y="2822228"/>
            <a:ext cx="2659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研究内容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5275903" y="3642313"/>
            <a:ext cx="16401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方正准圆简体" panose="03000509000000000000" pitchFamily="65" charset="-122"/>
                <a:cs typeface="Times New Roman" panose="02020603050405020304" pitchFamily="18" charset="0"/>
              </a:rPr>
              <a:t>Research Content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4893370" y="4322613"/>
            <a:ext cx="2405257" cy="726920"/>
            <a:chOff x="4383662" y="1379882"/>
            <a:chExt cx="3551147" cy="1134742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7407" y1="30769" x2="37407" y2="30769"/>
                          <a14:foregroundMark x1="50370" y1="26007" x2="50370" y2="26007"/>
                          <a14:foregroundMark x1="64815" y1="30769" x2="64815" y2="30769"/>
                          <a14:foregroundMark x1="43704" y1="74359" x2="43704" y2="74359"/>
                          <a14:foregroundMark x1="49259" y1="73260" x2="49259" y2="73260"/>
                          <a14:foregroundMark x1="54444" y1="73626" x2="54444" y2="73626"/>
                          <a14:foregroundMark x1="51852" y1="73260" x2="51852" y2="73260"/>
                          <a14:foregroundMark x1="58519" y1="73260" x2="58519" y2="73260"/>
                          <a14:foregroundMark x1="57407" y1="76923" x2="57407" y2="76923"/>
                        </a14:backgroundRemoval>
                      </a14:imgEffect>
                      <a14:imgEffect>
                        <a14:brightnessContrast bright="-5000" contrast="40000"/>
                      </a14:imgEffect>
                      <a14:imgEffect>
                        <a14:saturation sat="40000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662" y="1379882"/>
              <a:ext cx="1122272" cy="1134742"/>
            </a:xfrm>
            <a:prstGeom prst="rect">
              <a:avLst/>
            </a:prstGeom>
          </p:spPr>
        </p:pic>
        <p:pic>
          <p:nvPicPr>
            <p:cNvPr id="77" name="图片 76" descr="毛体"/>
            <p:cNvPicPr/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17" b="99296" l="0" r="100000">
                          <a14:foregroundMark x1="80939" y1="65493" x2="80939" y2="65493"/>
                          <a14:foregroundMark x1="63812" y1="47887" x2="63812" y2="47887"/>
                          <a14:foregroundMark x1="69061" y1="53521" x2="69061" y2="53521"/>
                          <a14:foregroundMark x1="46133" y1="50000" x2="46133" y2="50000"/>
                          <a14:foregroundMark x1="43370" y1="57746" x2="43370" y2="57746"/>
                          <a14:foregroundMark x1="38950" y1="58451" x2="38950" y2="58451"/>
                          <a14:foregroundMark x1="33149" y1="62676" x2="33149" y2="62676"/>
                          <a14:foregroundMark x1="17680" y1="12676" x2="17680" y2="12676"/>
                          <a14:foregroundMark x1="10773" y1="40141" x2="10773" y2="40141"/>
                          <a14:foregroundMark x1="18785" y1="56338" x2="18785" y2="56338"/>
                          <a14:foregroundMark x1="15746" y1="60563" x2="15746" y2="60563"/>
                          <a14:foregroundMark x1="15193" y1="66197" x2="15193" y2="66197"/>
                          <a14:foregroundMark x1="19061" y1="85915" x2="19061" y2="85915"/>
                          <a14:foregroundMark x1="8287" y1="59859" x2="8287" y2="59859"/>
                          <a14:foregroundMark x1="10497" y1="57042" x2="10497" y2="57042"/>
                          <a14:foregroundMark x1="12431" y1="54225" x2="12431" y2="54225"/>
                          <a14:foregroundMark x1="86740" y1="50704" x2="86740" y2="50704"/>
                          <a14:foregroundMark x1="94475" y1="26761" x2="94475" y2="26761"/>
                        </a14:backgroundRemoval>
                      </a14:imgEffect>
                      <a14:imgEffect>
                        <a14:brightnessContrast bright="6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364" y="1412896"/>
              <a:ext cx="1889479" cy="68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文本框 77"/>
            <p:cNvSpPr txBox="1"/>
            <p:nvPr/>
          </p:nvSpPr>
          <p:spPr>
            <a:xfrm>
              <a:off x="5505933" y="2109768"/>
              <a:ext cx="2428876" cy="36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GUIZHOU UNIVERSITY</a:t>
              </a:r>
              <a:endParaRPr lang="zh-CN" altLang="en-US" sz="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7dc9b39-be44-4b13-9a7f-39c49714735f"/>
  <p:tag name="COMMONDATA" val="eyJoZGlkIjoiODc0YWVhNjIzY2ZkNmI5M2MzOTlkZGVmNzJiZGE5NDcifQ==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316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6923</TotalTime>
  <Words>4886</Words>
  <Application>Microsoft Office PowerPoint</Application>
  <PresentationFormat>宽屏</PresentationFormat>
  <Paragraphs>390</Paragraphs>
  <Slides>41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等线</vt:lpstr>
      <vt:lpstr>等线 Light</vt:lpstr>
      <vt:lpstr>黑体</vt:lpstr>
      <vt:lpstr>宋体</vt:lpstr>
      <vt:lpstr>微软雅黑</vt:lpstr>
      <vt:lpstr>Arial</vt:lpstr>
      <vt:lpstr>Cambria Math</vt:lpstr>
      <vt:lpstr>Times New Roman</vt:lpstr>
      <vt:lpstr>Office 主题​​</vt:lpstr>
      <vt:lpstr>1_Office 主题​​</vt:lpstr>
      <vt:lpstr>Equation</vt:lpstr>
      <vt:lpstr>Document</vt:lpstr>
      <vt:lpstr>PowerPoint 演示文稿</vt:lpstr>
      <vt:lpstr>PowerPoint 演示文稿</vt:lpstr>
      <vt:lpstr>PowerPoint 演示文稿</vt:lpstr>
      <vt:lpstr>研究背景与意义</vt:lpstr>
      <vt:lpstr>PowerPoint 演示文稿</vt:lpstr>
      <vt:lpstr>对抗攻击和对抗防御</vt:lpstr>
      <vt:lpstr>对抗攻击算法</vt:lpstr>
      <vt:lpstr>对抗防御算法</vt:lpstr>
      <vt:lpstr>PowerPoint 演示文稿</vt:lpstr>
      <vt:lpstr>研究内容 </vt:lpstr>
      <vt:lpstr>研究1 基于特征解耦的对抗样本防御算法 </vt:lpstr>
      <vt:lpstr>研究1 基于特征解耦的对抗样本防御算法 ▪ FDIN模型结构</vt:lpstr>
      <vt:lpstr>研究1 基于特征解耦的对抗样本防御算法 ▪ FDIN模型结构</vt:lpstr>
      <vt:lpstr>研究1 基于特征解耦的对抗样本防御算法 ▪ 损失函数</vt:lpstr>
      <vt:lpstr>研究1 基于特征解耦的对抗样本防御算法 ▪ 实验结果分析—实验设置</vt:lpstr>
      <vt:lpstr>研究1 基于特征解耦的对抗样本防御算法 ▪ 实验结果分析—像素约束攻击实验（定量）</vt:lpstr>
      <vt:lpstr>研究1 基于特征解耦的对抗样本防御算法 ▪ 实验结果分析—像素约束攻击实验（定性）</vt:lpstr>
      <vt:lpstr>研究1 基于特征解耦的对抗样本防御算法 ▪ 实验结果分析—像素约束攻击实验（定性）</vt:lpstr>
      <vt:lpstr>研究1 基于特征解耦的对抗样本防御算法 ▪ 实验结果分析—像素约束攻击实验（定性）</vt:lpstr>
      <vt:lpstr>研究1 基于特征解耦的对抗样本防御算法 ▪ 实验结果分析—空间约束攻击实验（定量）</vt:lpstr>
      <vt:lpstr>研究1 基于特征解耦的对抗样本防御算法 ▪ 实验结果分析—空间约束攻击实验（定性）</vt:lpstr>
      <vt:lpstr>研究1 基于特征解耦的对抗样本防御算法 ▪ 实验结果分析—空间约束攻击实验（定性）</vt:lpstr>
      <vt:lpstr>研究1 基于特征解耦的对抗样本防御算法 ▪ 实验结果分析—扩展性实验</vt:lpstr>
      <vt:lpstr>研究1 基于特征解耦的对抗样本防御算法 ▪ 实验结果分析—消融实验</vt:lpstr>
      <vt:lpstr>研究1 基于特征解耦的对抗样本防御算法 ▪ 实验结果分析</vt:lpstr>
      <vt:lpstr>研究2 基于Transformer和GAN结合的对抗样本生成算法 </vt:lpstr>
      <vt:lpstr>研究2 基于Transformer和GAN结合的对抗样本生成算法 ▪ Trans-GAN</vt:lpstr>
      <vt:lpstr>研究2 基于Transformer和GAN结合的对抗样本生成算法 ▪ 生成器模型架构</vt:lpstr>
      <vt:lpstr>研究2 基于Transformer和GAN结合的对抗样本生成算法 ▪ 损失函数</vt:lpstr>
      <vt:lpstr>研究2 基于Transformer和GAN结合的对抗样本生成算法 ▪实验结果分析</vt:lpstr>
      <vt:lpstr>研究2 基于Transformer和GAN结合的对抗样本生成算法 ▪实验结果分析--no defense</vt:lpstr>
      <vt:lpstr>研究2 基于Transformer和GAN结合的对抗样本生成算法 ▪实验结果分析</vt:lpstr>
      <vt:lpstr>研究2 基于Transformer和GAN结合的对抗样本生成算法 ▪实验结果分析-under defense</vt:lpstr>
      <vt:lpstr>研究2 基于Transformer和GAN结合的对抗样本生成算法 ▪实验结果分析-ImageNet实验评估</vt:lpstr>
      <vt:lpstr>研究2 基于Transformer和GAN结合的对抗样本生成算法 ▪实验结果分析-ImageNet实验评估</vt:lpstr>
      <vt:lpstr>PowerPoint 演示文稿</vt:lpstr>
      <vt:lpstr>总结与展望</vt:lpstr>
      <vt:lpstr>总结与展望</vt:lpstr>
      <vt:lpstr>PowerPoint 演示文稿</vt:lpstr>
      <vt:lpstr>科研成果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帅威</cp:lastModifiedBy>
  <cp:revision>384</cp:revision>
  <dcterms:created xsi:type="dcterms:W3CDTF">2020-04-30T04:45:00Z</dcterms:created>
  <dcterms:modified xsi:type="dcterms:W3CDTF">2023-06-06T01:10:56Z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DA189B113147433AB4CA75C040F35601_12</vt:lpwstr>
  </property>
  <property fmtid="{D5CDD505-2E9C-101B-9397-08002B2CF9AE}" pid="3" name="KSOProductBuildVer">
    <vt:lpwstr>2052-11.1.0.14036</vt:lpwstr>
  </property>
</Properties>
</file>